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6" d="100"/>
          <a:sy n="56" d="100"/>
        </p:scale>
        <p:origin x="81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80690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7F2ABE-81C0-40F0-B423-A8951CC11CD1}"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3317867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2383456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1774634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1893661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2485561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3498801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2547124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1535415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295652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7F2ABE-81C0-40F0-B423-A8951CC11CD1}"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1591630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7F2ABE-81C0-40F0-B423-A8951CC11CD1}"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1132386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7F2ABE-81C0-40F0-B423-A8951CC11CD1}"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3115434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7F2ABE-81C0-40F0-B423-A8951CC11CD1}"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3957590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7F2ABE-81C0-40F0-B423-A8951CC11CD1}"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176185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7F2ABE-81C0-40F0-B423-A8951CC11CD1}"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2498967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7F2ABE-81C0-40F0-B423-A8951CC11CD1}"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01D23-FF70-4064-A4EA-96A8997C0D75}" type="slidenum">
              <a:rPr lang="en-US" smtClean="0"/>
              <a:t>‹#›</a:t>
            </a:fld>
            <a:endParaRPr lang="en-US"/>
          </a:p>
        </p:txBody>
      </p:sp>
    </p:spTree>
    <p:extLst>
      <p:ext uri="{BB962C8B-B14F-4D97-AF65-F5344CB8AC3E}">
        <p14:creationId xmlns:p14="http://schemas.microsoft.com/office/powerpoint/2010/main" val="285456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F7F2ABE-81C0-40F0-B423-A8951CC11CD1}" type="datetimeFigureOut">
              <a:rPr lang="en-US" smtClean="0"/>
              <a:t>12/11/2023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E01D23-FF70-4064-A4EA-96A8997C0D75}" type="slidenum">
              <a:rPr lang="en-US" smtClean="0"/>
              <a:t>‹#›</a:t>
            </a:fld>
            <a:endParaRPr lang="en-US"/>
          </a:p>
        </p:txBody>
      </p:sp>
    </p:spTree>
    <p:extLst>
      <p:ext uri="{BB962C8B-B14F-4D97-AF65-F5344CB8AC3E}">
        <p14:creationId xmlns:p14="http://schemas.microsoft.com/office/powerpoint/2010/main" val="1136875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paypal.com/in/hom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paypal.com/signin?returnUri=https%3A%2F%2Fwww.paypal.com%2Fcgi-bin%2Fwebscr%3fcmd%3d_profile%2dapi%2dsignatur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avatpoint.com/payment-methods-in-magento-2"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eveloper.authorize.net/hello_world/sandbox/"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C21-0003-EEC6-E44B-3BD842A09B24}"/>
              </a:ext>
            </a:extLst>
          </p:cNvPr>
          <p:cNvSpPr>
            <a:spLocks noGrp="1"/>
          </p:cNvSpPr>
          <p:nvPr>
            <p:ph type="ctrTitle"/>
          </p:nvPr>
        </p:nvSpPr>
        <p:spPr/>
        <p:txBody>
          <a:bodyPr/>
          <a:lstStyle/>
          <a:p>
            <a:r>
              <a:rPr lang="en-US" sz="7200" b="1" dirty="0">
                <a:latin typeface="Arial" panose="020B0604020202020204" pitchFamily="34" charset="0"/>
                <a:cs typeface="Arial" panose="020B0604020202020204" pitchFamily="34" charset="0"/>
              </a:rPr>
              <a:t>Payment Setup</a:t>
            </a:r>
            <a:br>
              <a:rPr lang="en-US" dirty="0"/>
            </a:br>
            <a:endParaRPr lang="en-US" dirty="0"/>
          </a:p>
        </p:txBody>
      </p:sp>
      <p:sp>
        <p:nvSpPr>
          <p:cNvPr id="3" name="Subtitle 2">
            <a:extLst>
              <a:ext uri="{FF2B5EF4-FFF2-40B4-BE49-F238E27FC236}">
                <a16:creationId xmlns:a16="http://schemas.microsoft.com/office/drawing/2014/main" id="{D623A154-9F01-D250-0821-6522CC30CF9D}"/>
              </a:ext>
            </a:extLst>
          </p:cNvPr>
          <p:cNvSpPr>
            <a:spLocks noGrp="1"/>
          </p:cNvSpPr>
          <p:nvPr>
            <p:ph type="subTitle" idx="1"/>
          </p:nvPr>
        </p:nvSpPr>
        <p:spPr/>
        <p:txBody>
          <a:bodyPr/>
          <a:lstStyle/>
          <a:p>
            <a:r>
              <a:rPr lang="en-US" b="1">
                <a:latin typeface="Arial" panose="020B0604020202020204" pitchFamily="34" charset="0"/>
                <a:cs typeface="Arial" panose="020B0604020202020204" pitchFamily="34" charset="0"/>
              </a:rPr>
              <a:t>Mr. </a:t>
            </a:r>
            <a:r>
              <a:rPr lang="en-US" b="1" dirty="0">
                <a:latin typeface="Arial" panose="020B0604020202020204" pitchFamily="34" charset="0"/>
                <a:cs typeface="Arial" panose="020B0604020202020204" pitchFamily="34" charset="0"/>
              </a:rPr>
              <a:t>Lê </a:t>
            </a:r>
            <a:r>
              <a:rPr lang="en-US" b="1" dirty="0" err="1">
                <a:latin typeface="Arial" panose="020B0604020202020204" pitchFamily="34" charset="0"/>
                <a:cs typeface="Arial" panose="020B0604020202020204" pitchFamily="34" charset="0"/>
              </a:rPr>
              <a:t>Ngọc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Hiếu</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2649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9A79-55AB-985F-1778-0E4D9E683983}"/>
              </a:ext>
            </a:extLst>
          </p:cNvPr>
          <p:cNvSpPr>
            <a:spLocks noGrp="1"/>
          </p:cNvSpPr>
          <p:nvPr>
            <p:ph type="title"/>
          </p:nvPr>
        </p:nvSpPr>
        <p:spPr>
          <a:xfrm>
            <a:off x="1573958" y="0"/>
            <a:ext cx="4692371" cy="900953"/>
          </a:xfrm>
        </p:spPr>
        <p:txBody>
          <a:bodyPr>
            <a:normAutofit fontScale="90000"/>
          </a:bodyPr>
          <a:lstStyle/>
          <a:p>
            <a:pPr algn="l"/>
            <a:r>
              <a:rPr lang="en-US" sz="4000" b="1" dirty="0">
                <a:solidFill>
                  <a:schemeClr val="accent1">
                    <a:lumMod val="75000"/>
                  </a:schemeClr>
                </a:solidFill>
                <a:latin typeface="inter-regular"/>
                <a:cs typeface="Arial" panose="020B0604020202020204" pitchFamily="34" charset="0"/>
              </a:rPr>
              <a:t>Setup PayPal Payment</a:t>
            </a:r>
            <a:endParaRPr lang="en-US" dirty="0"/>
          </a:p>
        </p:txBody>
      </p:sp>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484310" y="900954"/>
            <a:ext cx="10018713" cy="2281518"/>
          </a:xfrm>
        </p:spPr>
        <p:txBody>
          <a:bodyPr/>
          <a:lstStyle/>
          <a:p>
            <a:pPr marL="0" indent="0">
              <a:buNone/>
            </a:pPr>
            <a:r>
              <a:rPr lang="en-US" dirty="0"/>
              <a:t>PayPal Setup in Magento 2</a:t>
            </a:r>
          </a:p>
          <a:p>
            <a:pPr algn="just"/>
            <a:r>
              <a:rPr lang="en-US" b="1" i="0" dirty="0">
                <a:solidFill>
                  <a:srgbClr val="333333"/>
                </a:solidFill>
                <a:effectLst/>
                <a:latin typeface="inter-bold"/>
              </a:rPr>
              <a:t>Step 1:</a:t>
            </a:r>
            <a:r>
              <a:rPr lang="en-US" b="0" i="0" dirty="0">
                <a:solidFill>
                  <a:srgbClr val="333333"/>
                </a:solidFill>
                <a:effectLst/>
                <a:latin typeface="inter-regular"/>
              </a:rPr>
              <a:t> Login to the Magento 2 Admin Panel.</a:t>
            </a:r>
          </a:p>
          <a:p>
            <a:pPr algn="just"/>
            <a:r>
              <a:rPr lang="en-US" b="1" i="0" dirty="0">
                <a:solidFill>
                  <a:srgbClr val="333333"/>
                </a:solidFill>
                <a:effectLst/>
                <a:latin typeface="inter-bold"/>
              </a:rPr>
              <a:t>Step 2:</a:t>
            </a:r>
            <a:r>
              <a:rPr lang="en-US" b="0" i="0" dirty="0">
                <a:solidFill>
                  <a:srgbClr val="333333"/>
                </a:solidFill>
                <a:effectLst/>
                <a:latin typeface="inter-regular"/>
              </a:rPr>
              <a:t> On the left sidebar of Magento 2, Navigate to </a:t>
            </a:r>
            <a:r>
              <a:rPr lang="en-US" b="1" i="0" dirty="0">
                <a:solidFill>
                  <a:srgbClr val="333333"/>
                </a:solidFill>
                <a:effectLst/>
                <a:latin typeface="inter-bold"/>
              </a:rPr>
              <a:t>SYSTEM &gt;&gt; Configuration</a:t>
            </a:r>
            <a:r>
              <a:rPr lang="en-US" b="0" i="0" dirty="0">
                <a:solidFill>
                  <a:srgbClr val="333333"/>
                </a:solidFill>
                <a:effectLst/>
                <a:latin typeface="inter-regular"/>
              </a:rPr>
              <a:t>.</a:t>
            </a:r>
          </a:p>
          <a:p>
            <a:pPr marL="0" indent="0">
              <a:buNone/>
            </a:pPr>
            <a:endParaRPr lang="en-US" dirty="0"/>
          </a:p>
        </p:txBody>
      </p:sp>
      <p:pic>
        <p:nvPicPr>
          <p:cNvPr id="5" name="Picture 4">
            <a:extLst>
              <a:ext uri="{FF2B5EF4-FFF2-40B4-BE49-F238E27FC236}">
                <a16:creationId xmlns:a16="http://schemas.microsoft.com/office/drawing/2014/main" id="{EB6CB88F-0202-866A-7903-8812D68AF644}"/>
              </a:ext>
            </a:extLst>
          </p:cNvPr>
          <p:cNvPicPr>
            <a:picLocks noChangeAspect="1"/>
          </p:cNvPicPr>
          <p:nvPr/>
        </p:nvPicPr>
        <p:blipFill>
          <a:blip r:embed="rId2"/>
          <a:stretch>
            <a:fillRect/>
          </a:stretch>
        </p:blipFill>
        <p:spPr>
          <a:xfrm>
            <a:off x="4424570" y="2395408"/>
            <a:ext cx="4275190" cy="4290432"/>
          </a:xfrm>
          <a:prstGeom prst="rect">
            <a:avLst/>
          </a:prstGeom>
        </p:spPr>
      </p:pic>
    </p:spTree>
    <p:extLst>
      <p:ext uri="{BB962C8B-B14F-4D97-AF65-F5344CB8AC3E}">
        <p14:creationId xmlns:p14="http://schemas.microsoft.com/office/powerpoint/2010/main" val="4246007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4333787" y="71718"/>
            <a:ext cx="6841376" cy="1913966"/>
          </a:xfrm>
        </p:spPr>
        <p:txBody>
          <a:bodyPr/>
          <a:lstStyle/>
          <a:p>
            <a:r>
              <a:rPr lang="en-US" b="1" i="0" dirty="0">
                <a:solidFill>
                  <a:srgbClr val="333333"/>
                </a:solidFill>
                <a:effectLst/>
                <a:latin typeface="inter-bold"/>
              </a:rPr>
              <a:t>Step 3:</a:t>
            </a:r>
            <a:r>
              <a:rPr lang="en-US" b="0" i="0" dirty="0">
                <a:solidFill>
                  <a:srgbClr val="333333"/>
                </a:solidFill>
                <a:effectLst/>
                <a:latin typeface="inter-regular"/>
              </a:rPr>
              <a:t> Here, you will get the list of options on the left side of the page. Scroll down and go to the </a:t>
            </a:r>
            <a:r>
              <a:rPr lang="en-US" b="1" i="0" dirty="0">
                <a:solidFill>
                  <a:srgbClr val="333333"/>
                </a:solidFill>
                <a:effectLst/>
                <a:latin typeface="inter-bold"/>
              </a:rPr>
              <a:t>Sales</a:t>
            </a:r>
            <a:r>
              <a:rPr lang="en-US" b="0" i="0" dirty="0">
                <a:solidFill>
                  <a:srgbClr val="333333"/>
                </a:solidFill>
                <a:effectLst/>
                <a:latin typeface="inter-regular"/>
              </a:rPr>
              <a:t> tab and click on the </a:t>
            </a:r>
            <a:r>
              <a:rPr lang="en-US" b="1" i="0" dirty="0">
                <a:solidFill>
                  <a:srgbClr val="333333"/>
                </a:solidFill>
                <a:effectLst/>
                <a:latin typeface="inter-bold"/>
              </a:rPr>
              <a:t>Payment Methods</a:t>
            </a:r>
            <a:r>
              <a:rPr lang="en-US" b="0" i="0" dirty="0">
                <a:solidFill>
                  <a:srgbClr val="333333"/>
                </a:solidFill>
                <a:effectLst/>
                <a:latin typeface="inter-regular"/>
              </a:rPr>
              <a:t> option.</a:t>
            </a:r>
            <a:endParaRPr lang="en-US" dirty="0"/>
          </a:p>
        </p:txBody>
      </p:sp>
      <p:pic>
        <p:nvPicPr>
          <p:cNvPr id="5" name="Picture 4">
            <a:extLst>
              <a:ext uri="{FF2B5EF4-FFF2-40B4-BE49-F238E27FC236}">
                <a16:creationId xmlns:a16="http://schemas.microsoft.com/office/drawing/2014/main" id="{C7AF1F44-13DA-F193-2D79-A268356B9A74}"/>
              </a:ext>
            </a:extLst>
          </p:cNvPr>
          <p:cNvPicPr>
            <a:picLocks noChangeAspect="1"/>
          </p:cNvPicPr>
          <p:nvPr/>
        </p:nvPicPr>
        <p:blipFill>
          <a:blip r:embed="rId2"/>
          <a:stretch>
            <a:fillRect/>
          </a:stretch>
        </p:blipFill>
        <p:spPr>
          <a:xfrm>
            <a:off x="132287" y="0"/>
            <a:ext cx="4296275" cy="5731249"/>
          </a:xfrm>
          <a:prstGeom prst="rect">
            <a:avLst/>
          </a:prstGeom>
        </p:spPr>
      </p:pic>
      <p:sp>
        <p:nvSpPr>
          <p:cNvPr id="7" name="TextBox 6">
            <a:extLst>
              <a:ext uri="{FF2B5EF4-FFF2-40B4-BE49-F238E27FC236}">
                <a16:creationId xmlns:a16="http://schemas.microsoft.com/office/drawing/2014/main" id="{1A04788B-AEC5-C7BA-4679-7037199C5649}"/>
              </a:ext>
            </a:extLst>
          </p:cNvPr>
          <p:cNvSpPr txBox="1"/>
          <p:nvPr/>
        </p:nvSpPr>
        <p:spPr>
          <a:xfrm>
            <a:off x="6096000" y="1870150"/>
            <a:ext cx="6096000" cy="2677656"/>
          </a:xfrm>
          <a:prstGeom prst="rect">
            <a:avLst/>
          </a:prstGeom>
          <a:noFill/>
        </p:spPr>
        <p:txBody>
          <a:bodyPr wrap="square">
            <a:spAutoFit/>
          </a:bodyPr>
          <a:lstStyle/>
          <a:p>
            <a:pPr algn="just"/>
            <a:r>
              <a:rPr lang="en-US" sz="2400" b="1" i="0" dirty="0">
                <a:solidFill>
                  <a:srgbClr val="333333"/>
                </a:solidFill>
                <a:effectLst/>
                <a:latin typeface="inter-bold"/>
              </a:rPr>
              <a:t>Step 4:</a:t>
            </a:r>
            <a:r>
              <a:rPr lang="en-US" sz="2400" b="0" i="0" dirty="0">
                <a:solidFill>
                  <a:srgbClr val="333333"/>
                </a:solidFill>
                <a:effectLst/>
                <a:latin typeface="inter-regular"/>
              </a:rPr>
              <a:t> Under the </a:t>
            </a:r>
            <a:r>
              <a:rPr lang="en-US" sz="2400" b="1" i="0" dirty="0">
                <a:solidFill>
                  <a:srgbClr val="333333"/>
                </a:solidFill>
                <a:effectLst/>
                <a:latin typeface="inter-bold"/>
              </a:rPr>
              <a:t>Merchant Location</a:t>
            </a:r>
            <a:r>
              <a:rPr lang="en-US" sz="2400" b="0" i="0" dirty="0">
                <a:solidFill>
                  <a:srgbClr val="333333"/>
                </a:solidFill>
                <a:effectLst/>
                <a:latin typeface="inter-regular"/>
              </a:rPr>
              <a:t> section, choose the merchant country from the dropdown list where your business is located or your business is registered from which country.</a:t>
            </a:r>
          </a:p>
          <a:p>
            <a:pPr algn="just"/>
            <a:r>
              <a:rPr lang="en-US" sz="2400" b="0" i="0" dirty="0">
                <a:solidFill>
                  <a:srgbClr val="333333"/>
                </a:solidFill>
                <a:effectLst/>
                <a:latin typeface="inter-regular"/>
              </a:rPr>
              <a:t>If you do not select the country here, then by default country from the General Config will be used.</a:t>
            </a:r>
          </a:p>
        </p:txBody>
      </p:sp>
      <p:pic>
        <p:nvPicPr>
          <p:cNvPr id="9" name="Picture 8">
            <a:extLst>
              <a:ext uri="{FF2B5EF4-FFF2-40B4-BE49-F238E27FC236}">
                <a16:creationId xmlns:a16="http://schemas.microsoft.com/office/drawing/2014/main" id="{75626135-088C-1886-ABFB-8688192ED0E1}"/>
              </a:ext>
            </a:extLst>
          </p:cNvPr>
          <p:cNvPicPr>
            <a:picLocks noChangeAspect="1"/>
          </p:cNvPicPr>
          <p:nvPr/>
        </p:nvPicPr>
        <p:blipFill>
          <a:blip r:embed="rId3"/>
          <a:stretch>
            <a:fillRect/>
          </a:stretch>
        </p:blipFill>
        <p:spPr>
          <a:xfrm>
            <a:off x="6354838" y="4547806"/>
            <a:ext cx="5578323" cy="2072820"/>
          </a:xfrm>
          <a:prstGeom prst="rect">
            <a:avLst/>
          </a:prstGeom>
        </p:spPr>
      </p:pic>
    </p:spTree>
    <p:extLst>
      <p:ext uri="{BB962C8B-B14F-4D97-AF65-F5344CB8AC3E}">
        <p14:creationId xmlns:p14="http://schemas.microsoft.com/office/powerpoint/2010/main" val="1155632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484310" y="0"/>
            <a:ext cx="10018713" cy="2066366"/>
          </a:xfrm>
        </p:spPr>
        <p:txBody>
          <a:bodyPr/>
          <a:lstStyle/>
          <a:p>
            <a:r>
              <a:rPr lang="en-US" b="1" i="0" dirty="0">
                <a:solidFill>
                  <a:srgbClr val="333333"/>
                </a:solidFill>
                <a:effectLst/>
                <a:latin typeface="inter-bold"/>
              </a:rPr>
              <a:t>Step 5:</a:t>
            </a:r>
            <a:r>
              <a:rPr lang="en-US" b="0" i="0" dirty="0">
                <a:solidFill>
                  <a:srgbClr val="333333"/>
                </a:solidFill>
                <a:effectLst/>
                <a:latin typeface="inter-regular"/>
              </a:rPr>
              <a:t> Magento 2 provides the following payment methods, which add PayPal as an additional payment method to the checkout page. Click on the </a:t>
            </a:r>
            <a:r>
              <a:rPr lang="en-US" b="1" i="0" dirty="0">
                <a:solidFill>
                  <a:srgbClr val="333333"/>
                </a:solidFill>
                <a:effectLst/>
                <a:latin typeface="inter-bold"/>
              </a:rPr>
              <a:t>Configure</a:t>
            </a:r>
            <a:r>
              <a:rPr lang="en-US" b="0" i="0" dirty="0">
                <a:solidFill>
                  <a:srgbClr val="333333"/>
                </a:solidFill>
                <a:effectLst/>
                <a:latin typeface="inter-regular"/>
              </a:rPr>
              <a:t> button corresponding to the </a:t>
            </a:r>
            <a:r>
              <a:rPr lang="en-US" b="1" i="0" dirty="0">
                <a:solidFill>
                  <a:srgbClr val="333333"/>
                </a:solidFill>
                <a:effectLst/>
                <a:latin typeface="inter-bold"/>
              </a:rPr>
              <a:t>PayPal Express Checkout</a:t>
            </a:r>
            <a:r>
              <a:rPr lang="en-US" b="0" i="0" dirty="0">
                <a:solidFill>
                  <a:srgbClr val="333333"/>
                </a:solidFill>
                <a:effectLst/>
                <a:latin typeface="inter-regular"/>
              </a:rPr>
              <a:t> to make PayPal settings.</a:t>
            </a:r>
            <a:endParaRPr lang="en-US" dirty="0"/>
          </a:p>
        </p:txBody>
      </p:sp>
      <p:pic>
        <p:nvPicPr>
          <p:cNvPr id="5" name="Picture 4">
            <a:extLst>
              <a:ext uri="{FF2B5EF4-FFF2-40B4-BE49-F238E27FC236}">
                <a16:creationId xmlns:a16="http://schemas.microsoft.com/office/drawing/2014/main" id="{78AE1C07-D1B8-9D9C-69E2-18E614435D5B}"/>
              </a:ext>
            </a:extLst>
          </p:cNvPr>
          <p:cNvPicPr>
            <a:picLocks noChangeAspect="1"/>
          </p:cNvPicPr>
          <p:nvPr/>
        </p:nvPicPr>
        <p:blipFill>
          <a:blip r:embed="rId2"/>
          <a:stretch>
            <a:fillRect/>
          </a:stretch>
        </p:blipFill>
        <p:spPr>
          <a:xfrm>
            <a:off x="3494849" y="1863776"/>
            <a:ext cx="6134632" cy="4869602"/>
          </a:xfrm>
          <a:prstGeom prst="rect">
            <a:avLst/>
          </a:prstGeom>
        </p:spPr>
      </p:pic>
    </p:spTree>
    <p:extLst>
      <p:ext uri="{BB962C8B-B14F-4D97-AF65-F5344CB8AC3E}">
        <p14:creationId xmlns:p14="http://schemas.microsoft.com/office/powerpoint/2010/main" val="516959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726357" y="0"/>
            <a:ext cx="10018713" cy="1107142"/>
          </a:xfrm>
        </p:spPr>
        <p:txBody>
          <a:bodyPr/>
          <a:lstStyle/>
          <a:p>
            <a:r>
              <a:rPr lang="en-US" b="1" i="0" dirty="0">
                <a:solidFill>
                  <a:srgbClr val="333333"/>
                </a:solidFill>
                <a:effectLst/>
                <a:latin typeface="inter-bold"/>
              </a:rPr>
              <a:t>Step 6:</a:t>
            </a:r>
            <a:r>
              <a:rPr lang="en-US" b="0" i="0" dirty="0">
                <a:solidFill>
                  <a:srgbClr val="333333"/>
                </a:solidFill>
                <a:effectLst/>
                <a:latin typeface="inter-regular"/>
              </a:rPr>
              <a:t> Provide the required details to complete the PayPal setting:</a:t>
            </a:r>
            <a:endParaRPr lang="en-US" dirty="0"/>
          </a:p>
        </p:txBody>
      </p:sp>
      <p:pic>
        <p:nvPicPr>
          <p:cNvPr id="5" name="Picture 4">
            <a:extLst>
              <a:ext uri="{FF2B5EF4-FFF2-40B4-BE49-F238E27FC236}">
                <a16:creationId xmlns:a16="http://schemas.microsoft.com/office/drawing/2014/main" id="{25BC3463-401E-BDEC-D0B9-74F2F263B599}"/>
              </a:ext>
            </a:extLst>
          </p:cNvPr>
          <p:cNvPicPr>
            <a:picLocks noChangeAspect="1"/>
          </p:cNvPicPr>
          <p:nvPr/>
        </p:nvPicPr>
        <p:blipFill>
          <a:blip r:embed="rId2"/>
          <a:stretch>
            <a:fillRect/>
          </a:stretch>
        </p:blipFill>
        <p:spPr>
          <a:xfrm>
            <a:off x="2722278" y="921346"/>
            <a:ext cx="6980525" cy="5212532"/>
          </a:xfrm>
          <a:prstGeom prst="rect">
            <a:avLst/>
          </a:prstGeom>
        </p:spPr>
      </p:pic>
    </p:spTree>
    <p:extLst>
      <p:ext uri="{BB962C8B-B14F-4D97-AF65-F5344CB8AC3E}">
        <p14:creationId xmlns:p14="http://schemas.microsoft.com/office/powerpoint/2010/main" val="1921678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331770" y="529278"/>
            <a:ext cx="5534077" cy="1492625"/>
          </a:xfrm>
        </p:spPr>
        <p:txBody>
          <a:bodyPr>
            <a:normAutofit lnSpcReduction="10000"/>
          </a:bodyPr>
          <a:lstStyle/>
          <a:p>
            <a:r>
              <a:rPr lang="en-US" b="1" i="0" dirty="0">
                <a:solidFill>
                  <a:srgbClr val="333333"/>
                </a:solidFill>
                <a:effectLst/>
                <a:latin typeface="inter-bold"/>
              </a:rPr>
              <a:t>Step 7:</a:t>
            </a:r>
            <a:r>
              <a:rPr lang="en-US" b="0" i="0" dirty="0">
                <a:solidFill>
                  <a:srgbClr val="333333"/>
                </a:solidFill>
                <a:effectLst/>
                <a:latin typeface="inter-regular"/>
              </a:rPr>
              <a:t> After completing the above information, we need to set up the Basic and Advanced setting of the PayPal payment method, as given below.</a:t>
            </a:r>
            <a:endParaRPr lang="en-US" dirty="0"/>
          </a:p>
        </p:txBody>
      </p:sp>
      <p:pic>
        <p:nvPicPr>
          <p:cNvPr id="7" name="Picture 6">
            <a:extLst>
              <a:ext uri="{FF2B5EF4-FFF2-40B4-BE49-F238E27FC236}">
                <a16:creationId xmlns:a16="http://schemas.microsoft.com/office/drawing/2014/main" id="{BB246F2A-8914-862C-2F62-86EA7A9926B5}"/>
              </a:ext>
            </a:extLst>
          </p:cNvPr>
          <p:cNvPicPr>
            <a:picLocks noChangeAspect="1"/>
          </p:cNvPicPr>
          <p:nvPr/>
        </p:nvPicPr>
        <p:blipFill>
          <a:blip r:embed="rId2"/>
          <a:stretch>
            <a:fillRect/>
          </a:stretch>
        </p:blipFill>
        <p:spPr>
          <a:xfrm>
            <a:off x="6947648" y="233982"/>
            <a:ext cx="4884807" cy="3000667"/>
          </a:xfrm>
          <a:prstGeom prst="rect">
            <a:avLst/>
          </a:prstGeom>
        </p:spPr>
      </p:pic>
      <p:pic>
        <p:nvPicPr>
          <p:cNvPr id="9" name="Picture 8">
            <a:extLst>
              <a:ext uri="{FF2B5EF4-FFF2-40B4-BE49-F238E27FC236}">
                <a16:creationId xmlns:a16="http://schemas.microsoft.com/office/drawing/2014/main" id="{A68E4A91-53D6-41D6-49DC-24119F9DDB44}"/>
              </a:ext>
            </a:extLst>
          </p:cNvPr>
          <p:cNvPicPr>
            <a:picLocks noChangeAspect="1"/>
          </p:cNvPicPr>
          <p:nvPr/>
        </p:nvPicPr>
        <p:blipFill>
          <a:blip r:embed="rId3"/>
          <a:stretch>
            <a:fillRect/>
          </a:stretch>
        </p:blipFill>
        <p:spPr>
          <a:xfrm>
            <a:off x="1331770" y="3429000"/>
            <a:ext cx="5412634" cy="3417360"/>
          </a:xfrm>
          <a:prstGeom prst="rect">
            <a:avLst/>
          </a:prstGeom>
        </p:spPr>
      </p:pic>
      <p:sp>
        <p:nvSpPr>
          <p:cNvPr id="11" name="TextBox 10">
            <a:extLst>
              <a:ext uri="{FF2B5EF4-FFF2-40B4-BE49-F238E27FC236}">
                <a16:creationId xmlns:a16="http://schemas.microsoft.com/office/drawing/2014/main" id="{A71F01EF-19EA-B7A2-927E-D90372D0BA33}"/>
              </a:ext>
            </a:extLst>
          </p:cNvPr>
          <p:cNvSpPr txBox="1"/>
          <p:nvPr/>
        </p:nvSpPr>
        <p:spPr>
          <a:xfrm>
            <a:off x="6947648" y="3823251"/>
            <a:ext cx="4376688" cy="2800767"/>
          </a:xfrm>
          <a:prstGeom prst="rect">
            <a:avLst/>
          </a:prstGeom>
          <a:noFill/>
        </p:spPr>
        <p:txBody>
          <a:bodyPr wrap="square">
            <a:spAutoFit/>
          </a:bodyPr>
          <a:lstStyle/>
          <a:p>
            <a:pPr algn="just"/>
            <a:r>
              <a:rPr lang="en-US" sz="2200" b="0" i="0" dirty="0">
                <a:solidFill>
                  <a:srgbClr val="333333"/>
                </a:solidFill>
                <a:effectLst/>
                <a:latin typeface="inter-regular"/>
              </a:rPr>
              <a:t>If you choose </a:t>
            </a:r>
            <a:r>
              <a:rPr lang="en-US" sz="2200" b="1" i="0" dirty="0">
                <a:solidFill>
                  <a:srgbClr val="333333"/>
                </a:solidFill>
                <a:effectLst/>
                <a:latin typeface="inter-bold"/>
              </a:rPr>
              <a:t>Order</a:t>
            </a:r>
            <a:r>
              <a:rPr lang="en-US" sz="2200" b="0" i="0" dirty="0">
                <a:solidFill>
                  <a:srgbClr val="333333"/>
                </a:solidFill>
                <a:effectLst/>
                <a:latin typeface="inter-regular"/>
              </a:rPr>
              <a:t> for the Payment Action field, it will display three more fields to complete. You must enter the number of days that primary authorization/order is valid, order valid period, and the maximum number of authorization for a single order.</a:t>
            </a:r>
            <a:endParaRPr lang="en-US" sz="2200" dirty="0"/>
          </a:p>
        </p:txBody>
      </p:sp>
    </p:spTree>
    <p:extLst>
      <p:ext uri="{BB962C8B-B14F-4D97-AF65-F5344CB8AC3E}">
        <p14:creationId xmlns:p14="http://schemas.microsoft.com/office/powerpoint/2010/main" val="2326373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B745FEA-DEAF-988D-3C9D-F7713B0799FA}"/>
              </a:ext>
            </a:extLst>
          </p:cNvPr>
          <p:cNvSpPr>
            <a:spLocks noGrp="1"/>
          </p:cNvSpPr>
          <p:nvPr>
            <p:ph idx="1"/>
          </p:nvPr>
        </p:nvSpPr>
        <p:spPr>
          <a:xfrm>
            <a:off x="1503921" y="629211"/>
            <a:ext cx="4877829" cy="1896036"/>
          </a:xfrm>
        </p:spPr>
        <p:txBody>
          <a:bodyPr/>
          <a:lstStyle/>
          <a:p>
            <a:pPr marL="0" indent="0">
              <a:buNone/>
            </a:pPr>
            <a:r>
              <a:rPr lang="en-US" b="0" i="0" dirty="0">
                <a:effectLst/>
                <a:latin typeface="erdana"/>
              </a:rPr>
              <a:t>Advanced Settings</a:t>
            </a:r>
          </a:p>
          <a:p>
            <a:r>
              <a:rPr lang="en-US" b="0" i="0" dirty="0">
                <a:solidFill>
                  <a:srgbClr val="333333"/>
                </a:solidFill>
                <a:effectLst/>
                <a:latin typeface="inter-regular"/>
              </a:rPr>
              <a:t>Complete the advanced settings by providing the required information in the fields.</a:t>
            </a:r>
            <a:endParaRPr lang="en-US" dirty="0"/>
          </a:p>
        </p:txBody>
      </p:sp>
      <p:pic>
        <p:nvPicPr>
          <p:cNvPr id="7" name="Picture 6">
            <a:extLst>
              <a:ext uri="{FF2B5EF4-FFF2-40B4-BE49-F238E27FC236}">
                <a16:creationId xmlns:a16="http://schemas.microsoft.com/office/drawing/2014/main" id="{8EB4CC3C-9D7C-D0F7-189D-FA7F8850D92E}"/>
              </a:ext>
            </a:extLst>
          </p:cNvPr>
          <p:cNvPicPr>
            <a:picLocks noChangeAspect="1"/>
          </p:cNvPicPr>
          <p:nvPr/>
        </p:nvPicPr>
        <p:blipFill>
          <a:blip r:embed="rId2"/>
          <a:stretch>
            <a:fillRect/>
          </a:stretch>
        </p:blipFill>
        <p:spPr>
          <a:xfrm>
            <a:off x="6562500" y="711766"/>
            <a:ext cx="5182049" cy="5898391"/>
          </a:xfrm>
          <a:prstGeom prst="rect">
            <a:avLst/>
          </a:prstGeom>
        </p:spPr>
      </p:pic>
    </p:spTree>
    <p:extLst>
      <p:ext uri="{BB962C8B-B14F-4D97-AF65-F5344CB8AC3E}">
        <p14:creationId xmlns:p14="http://schemas.microsoft.com/office/powerpoint/2010/main" val="3699251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63604" y="-1035425"/>
            <a:ext cx="10018713" cy="3124201"/>
          </a:xfrm>
        </p:spPr>
        <p:txBody>
          <a:bodyPr/>
          <a:lstStyle/>
          <a:p>
            <a:r>
              <a:rPr lang="en-US" b="1" i="0" dirty="0">
                <a:solidFill>
                  <a:srgbClr val="333333"/>
                </a:solidFill>
                <a:effectLst/>
                <a:latin typeface="inter-bold"/>
              </a:rPr>
              <a:t>Step 8:</a:t>
            </a:r>
            <a:r>
              <a:rPr lang="en-US" b="0" i="0" dirty="0">
                <a:solidFill>
                  <a:srgbClr val="333333"/>
                </a:solidFill>
                <a:effectLst/>
                <a:latin typeface="inter-regular"/>
              </a:rPr>
              <a:t> Click on the </a:t>
            </a:r>
            <a:r>
              <a:rPr lang="en-US" b="1" i="0" dirty="0">
                <a:solidFill>
                  <a:srgbClr val="333333"/>
                </a:solidFill>
                <a:effectLst/>
                <a:latin typeface="inter-bold"/>
              </a:rPr>
              <a:t>Save Config</a:t>
            </a:r>
            <a:r>
              <a:rPr lang="en-US" b="0" i="0" dirty="0">
                <a:solidFill>
                  <a:srgbClr val="333333"/>
                </a:solidFill>
                <a:effectLst/>
                <a:latin typeface="inter-regular"/>
              </a:rPr>
              <a:t> button to save the changes.</a:t>
            </a:r>
            <a:endParaRPr lang="en-US" dirty="0"/>
          </a:p>
        </p:txBody>
      </p:sp>
      <p:pic>
        <p:nvPicPr>
          <p:cNvPr id="7" name="Picture 6">
            <a:extLst>
              <a:ext uri="{FF2B5EF4-FFF2-40B4-BE49-F238E27FC236}">
                <a16:creationId xmlns:a16="http://schemas.microsoft.com/office/drawing/2014/main" id="{67408A7C-ECC0-29A7-5206-01B5989DFBDF}"/>
              </a:ext>
            </a:extLst>
          </p:cNvPr>
          <p:cNvPicPr>
            <a:picLocks noChangeAspect="1"/>
          </p:cNvPicPr>
          <p:nvPr/>
        </p:nvPicPr>
        <p:blipFill>
          <a:blip r:embed="rId2"/>
          <a:stretch>
            <a:fillRect/>
          </a:stretch>
        </p:blipFill>
        <p:spPr>
          <a:xfrm>
            <a:off x="7545213" y="774683"/>
            <a:ext cx="3768245" cy="1092711"/>
          </a:xfrm>
          <a:prstGeom prst="rect">
            <a:avLst/>
          </a:prstGeom>
        </p:spPr>
      </p:pic>
      <p:sp>
        <p:nvSpPr>
          <p:cNvPr id="9" name="TextBox 8">
            <a:extLst>
              <a:ext uri="{FF2B5EF4-FFF2-40B4-BE49-F238E27FC236}">
                <a16:creationId xmlns:a16="http://schemas.microsoft.com/office/drawing/2014/main" id="{24E74014-4C51-3876-9883-1A16719D204B}"/>
              </a:ext>
            </a:extLst>
          </p:cNvPr>
          <p:cNvSpPr txBox="1"/>
          <p:nvPr/>
        </p:nvSpPr>
        <p:spPr>
          <a:xfrm>
            <a:off x="1506071" y="2859741"/>
            <a:ext cx="3783106" cy="3416320"/>
          </a:xfrm>
          <a:prstGeom prst="rect">
            <a:avLst/>
          </a:prstGeom>
          <a:noFill/>
        </p:spPr>
        <p:txBody>
          <a:bodyPr wrap="square">
            <a:spAutoFit/>
          </a:bodyPr>
          <a:lstStyle/>
          <a:p>
            <a:pPr algn="just"/>
            <a:r>
              <a:rPr lang="en-US" sz="2400" b="1" i="0" dirty="0">
                <a:solidFill>
                  <a:srgbClr val="333333"/>
                </a:solidFill>
                <a:effectLst/>
                <a:latin typeface="inter-bold"/>
              </a:rPr>
              <a:t>Step 9:</a:t>
            </a:r>
            <a:r>
              <a:rPr lang="en-US" sz="2400" b="0" i="0" dirty="0">
                <a:solidFill>
                  <a:srgbClr val="333333"/>
                </a:solidFill>
                <a:effectLst/>
                <a:latin typeface="inter-regular"/>
              </a:rPr>
              <a:t> Once we configured the PayPal Express Checkout payment method, it will show up on the frontend with the criteria we have set from the backend. Now, customers can choose the PayPal payment method and place orders successfully.</a:t>
            </a:r>
            <a:endParaRPr lang="en-US" sz="2400" dirty="0"/>
          </a:p>
        </p:txBody>
      </p:sp>
      <p:pic>
        <p:nvPicPr>
          <p:cNvPr id="11" name="Picture 10">
            <a:extLst>
              <a:ext uri="{FF2B5EF4-FFF2-40B4-BE49-F238E27FC236}">
                <a16:creationId xmlns:a16="http://schemas.microsoft.com/office/drawing/2014/main" id="{1F266007-7BAA-ADB3-1DAA-1157C50EF59D}"/>
              </a:ext>
            </a:extLst>
          </p:cNvPr>
          <p:cNvPicPr>
            <a:picLocks noChangeAspect="1"/>
          </p:cNvPicPr>
          <p:nvPr/>
        </p:nvPicPr>
        <p:blipFill>
          <a:blip r:embed="rId3"/>
          <a:stretch>
            <a:fillRect/>
          </a:stretch>
        </p:blipFill>
        <p:spPr>
          <a:xfrm>
            <a:off x="5462582" y="2264391"/>
            <a:ext cx="6591871" cy="4458086"/>
          </a:xfrm>
          <a:prstGeom prst="rect">
            <a:avLst/>
          </a:prstGeom>
        </p:spPr>
      </p:pic>
    </p:spTree>
    <p:extLst>
      <p:ext uri="{BB962C8B-B14F-4D97-AF65-F5344CB8AC3E}">
        <p14:creationId xmlns:p14="http://schemas.microsoft.com/office/powerpoint/2010/main" val="131939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9A79-55AB-985F-1778-0E4D9E683983}"/>
              </a:ext>
            </a:extLst>
          </p:cNvPr>
          <p:cNvSpPr>
            <a:spLocks noGrp="1"/>
          </p:cNvSpPr>
          <p:nvPr>
            <p:ph type="title"/>
          </p:nvPr>
        </p:nvSpPr>
        <p:spPr>
          <a:xfrm>
            <a:off x="318900" y="-286870"/>
            <a:ext cx="10018712" cy="1766046"/>
          </a:xfrm>
        </p:spPr>
        <p:txBody>
          <a:bodyPr>
            <a:normAutofit/>
          </a:bodyPr>
          <a:lstStyle/>
          <a:p>
            <a:r>
              <a:rPr lang="en-US" sz="2800" dirty="0"/>
              <a:t>Create a PayPal Account and get API Credentials</a:t>
            </a:r>
          </a:p>
        </p:txBody>
      </p:sp>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54639" y="0"/>
            <a:ext cx="10018713" cy="3124201"/>
          </a:xfrm>
        </p:spPr>
        <p:txBody>
          <a:bodyPr/>
          <a:lstStyle/>
          <a:p>
            <a:r>
              <a:rPr lang="en-US" b="1" i="0" dirty="0">
                <a:solidFill>
                  <a:srgbClr val="333333"/>
                </a:solidFill>
                <a:effectLst/>
                <a:latin typeface="inter-bold"/>
              </a:rPr>
              <a:t>Step 1:</a:t>
            </a:r>
            <a:r>
              <a:rPr lang="en-US" b="0" i="0" dirty="0">
                <a:solidFill>
                  <a:srgbClr val="333333"/>
                </a:solidFill>
                <a:effectLst/>
                <a:latin typeface="inter-regular"/>
              </a:rPr>
              <a:t> Go to PayPal site </a:t>
            </a:r>
            <a:r>
              <a:rPr lang="en-US" b="0" i="0" u="none" strike="noStrike" dirty="0">
                <a:solidFill>
                  <a:srgbClr val="008000"/>
                </a:solidFill>
                <a:effectLst/>
                <a:latin typeface="inter-regular"/>
                <a:hlinkClick r:id="rId2"/>
              </a:rPr>
              <a:t>www.paypal.com</a:t>
            </a:r>
            <a:r>
              <a:rPr lang="en-US" b="0" i="0" dirty="0">
                <a:solidFill>
                  <a:srgbClr val="333333"/>
                </a:solidFill>
                <a:effectLst/>
                <a:latin typeface="inter-regular"/>
              </a:rPr>
              <a:t> and Sign up. Create an account, which you want to create by providing the required information. It may be either a Personal Account or Business Account.</a:t>
            </a:r>
            <a:endParaRPr lang="en-US" dirty="0"/>
          </a:p>
        </p:txBody>
      </p:sp>
      <p:pic>
        <p:nvPicPr>
          <p:cNvPr id="5" name="Picture 4">
            <a:extLst>
              <a:ext uri="{FF2B5EF4-FFF2-40B4-BE49-F238E27FC236}">
                <a16:creationId xmlns:a16="http://schemas.microsoft.com/office/drawing/2014/main" id="{19192746-CA4E-EA0E-E824-59781DA6437C}"/>
              </a:ext>
            </a:extLst>
          </p:cNvPr>
          <p:cNvPicPr>
            <a:picLocks noChangeAspect="1"/>
          </p:cNvPicPr>
          <p:nvPr/>
        </p:nvPicPr>
        <p:blipFill>
          <a:blip r:embed="rId3"/>
          <a:stretch>
            <a:fillRect/>
          </a:stretch>
        </p:blipFill>
        <p:spPr>
          <a:xfrm>
            <a:off x="1986339" y="2163088"/>
            <a:ext cx="5068886" cy="4581493"/>
          </a:xfrm>
          <a:prstGeom prst="rect">
            <a:avLst/>
          </a:prstGeom>
        </p:spPr>
      </p:pic>
      <p:sp>
        <p:nvSpPr>
          <p:cNvPr id="7" name="TextBox 6">
            <a:extLst>
              <a:ext uri="{FF2B5EF4-FFF2-40B4-BE49-F238E27FC236}">
                <a16:creationId xmlns:a16="http://schemas.microsoft.com/office/drawing/2014/main" id="{0A24B892-C282-F8A0-D63F-A9F14C45E7C1}"/>
              </a:ext>
            </a:extLst>
          </p:cNvPr>
          <p:cNvSpPr txBox="1"/>
          <p:nvPr/>
        </p:nvSpPr>
        <p:spPr>
          <a:xfrm>
            <a:off x="7243489" y="3702424"/>
            <a:ext cx="3388659" cy="1938992"/>
          </a:xfrm>
          <a:prstGeom prst="rect">
            <a:avLst/>
          </a:prstGeom>
          <a:noFill/>
        </p:spPr>
        <p:txBody>
          <a:bodyPr wrap="square">
            <a:spAutoFit/>
          </a:bodyPr>
          <a:lstStyle/>
          <a:p>
            <a:r>
              <a:rPr lang="en-US" sz="2400" b="0" i="0" dirty="0">
                <a:solidFill>
                  <a:srgbClr val="333333"/>
                </a:solidFill>
                <a:effectLst/>
                <a:latin typeface="inter-regular"/>
              </a:rPr>
              <a:t>You can get the </a:t>
            </a:r>
            <a:r>
              <a:rPr lang="en-US" sz="2400" b="1" i="0" dirty="0">
                <a:solidFill>
                  <a:srgbClr val="333333"/>
                </a:solidFill>
                <a:effectLst/>
                <a:latin typeface="inter-bold"/>
              </a:rPr>
              <a:t>API Username</a:t>
            </a:r>
            <a:r>
              <a:rPr lang="en-US" sz="2400" b="0" i="0" dirty="0">
                <a:solidFill>
                  <a:srgbClr val="333333"/>
                </a:solidFill>
                <a:effectLst/>
                <a:latin typeface="inter-regular"/>
              </a:rPr>
              <a:t>, </a:t>
            </a:r>
            <a:r>
              <a:rPr lang="en-US" sz="2400" b="1" i="0" dirty="0">
                <a:solidFill>
                  <a:srgbClr val="333333"/>
                </a:solidFill>
                <a:effectLst/>
                <a:latin typeface="inter-bold"/>
              </a:rPr>
              <a:t>API Password</a:t>
            </a:r>
            <a:r>
              <a:rPr lang="en-US" sz="2400" b="0" i="0" dirty="0">
                <a:solidFill>
                  <a:srgbClr val="333333"/>
                </a:solidFill>
                <a:effectLst/>
                <a:latin typeface="inter-regular"/>
              </a:rPr>
              <a:t>, and </a:t>
            </a:r>
            <a:r>
              <a:rPr lang="en-US" sz="2400" b="1" i="0" dirty="0">
                <a:solidFill>
                  <a:srgbClr val="333333"/>
                </a:solidFill>
                <a:effectLst/>
                <a:latin typeface="inter-bold"/>
              </a:rPr>
              <a:t>API Signature</a:t>
            </a:r>
            <a:r>
              <a:rPr lang="en-US" sz="2400" b="0" i="0" dirty="0">
                <a:solidFill>
                  <a:srgbClr val="333333"/>
                </a:solidFill>
                <a:effectLst/>
                <a:latin typeface="inter-regular"/>
              </a:rPr>
              <a:t> from here after creating an account.</a:t>
            </a:r>
            <a:endParaRPr lang="en-US" sz="2400" dirty="0"/>
          </a:p>
        </p:txBody>
      </p:sp>
    </p:spTree>
    <p:extLst>
      <p:ext uri="{BB962C8B-B14F-4D97-AF65-F5344CB8AC3E}">
        <p14:creationId xmlns:p14="http://schemas.microsoft.com/office/powerpoint/2010/main" val="119729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81533" y="94128"/>
            <a:ext cx="10018713" cy="3124201"/>
          </a:xfrm>
        </p:spPr>
        <p:txBody>
          <a:bodyPr/>
          <a:lstStyle/>
          <a:p>
            <a:r>
              <a:rPr lang="en-US" b="1" i="0" dirty="0">
                <a:solidFill>
                  <a:srgbClr val="333333"/>
                </a:solidFill>
                <a:effectLst/>
                <a:latin typeface="inter-bold"/>
              </a:rPr>
              <a:t>Step 2:</a:t>
            </a:r>
            <a:r>
              <a:rPr lang="en-US" b="0" i="0" dirty="0">
                <a:solidFill>
                  <a:srgbClr val="333333"/>
                </a:solidFill>
                <a:effectLst/>
                <a:latin typeface="inter-regular"/>
              </a:rPr>
              <a:t> Now, login to the PayPal account with your registered id and password to get API Credential using the following link </a:t>
            </a:r>
            <a:r>
              <a:rPr lang="en-US" b="0" i="0" u="none" strike="noStrike" dirty="0">
                <a:solidFill>
                  <a:srgbClr val="008000"/>
                </a:solidFill>
                <a:effectLst/>
                <a:latin typeface="inter-regular"/>
                <a:hlinkClick r:id="rId2"/>
              </a:rPr>
              <a:t>GET CREDENTIAL</a:t>
            </a:r>
            <a:r>
              <a:rPr lang="en-US" b="0" i="0" dirty="0">
                <a:solidFill>
                  <a:srgbClr val="333333"/>
                </a:solidFill>
                <a:effectLst/>
                <a:latin typeface="inter-regular"/>
              </a:rPr>
              <a:t>. It will directly redirect you to the Request API Credential Page.</a:t>
            </a:r>
            <a:endParaRPr lang="en-US" dirty="0"/>
          </a:p>
        </p:txBody>
      </p:sp>
      <p:pic>
        <p:nvPicPr>
          <p:cNvPr id="7" name="Picture 6">
            <a:extLst>
              <a:ext uri="{FF2B5EF4-FFF2-40B4-BE49-F238E27FC236}">
                <a16:creationId xmlns:a16="http://schemas.microsoft.com/office/drawing/2014/main" id="{CF671DD7-56C3-E952-F5DB-6583CDCCBD02}"/>
              </a:ext>
            </a:extLst>
          </p:cNvPr>
          <p:cNvPicPr>
            <a:picLocks noChangeAspect="1"/>
          </p:cNvPicPr>
          <p:nvPr/>
        </p:nvPicPr>
        <p:blipFill>
          <a:blip r:embed="rId3"/>
          <a:stretch>
            <a:fillRect/>
          </a:stretch>
        </p:blipFill>
        <p:spPr>
          <a:xfrm>
            <a:off x="4371473" y="2410219"/>
            <a:ext cx="3825572" cy="3848433"/>
          </a:xfrm>
          <a:prstGeom prst="rect">
            <a:avLst/>
          </a:prstGeom>
        </p:spPr>
      </p:pic>
    </p:spTree>
    <p:extLst>
      <p:ext uri="{BB962C8B-B14F-4D97-AF65-F5344CB8AC3E}">
        <p14:creationId xmlns:p14="http://schemas.microsoft.com/office/powerpoint/2010/main" val="1713535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36710" y="-389966"/>
            <a:ext cx="10018713" cy="3124201"/>
          </a:xfrm>
        </p:spPr>
        <p:txBody>
          <a:bodyPr/>
          <a:lstStyle/>
          <a:p>
            <a:r>
              <a:rPr lang="en-US" b="1" i="0" dirty="0">
                <a:solidFill>
                  <a:srgbClr val="333333"/>
                </a:solidFill>
                <a:effectLst/>
                <a:latin typeface="inter-bold"/>
              </a:rPr>
              <a:t>Step 3:</a:t>
            </a:r>
            <a:r>
              <a:rPr lang="en-US" b="0" i="0" dirty="0">
                <a:solidFill>
                  <a:srgbClr val="333333"/>
                </a:solidFill>
                <a:effectLst/>
                <a:latin typeface="inter-regular"/>
              </a:rPr>
              <a:t> You will be redirected to a new window as given below in the screenshot, where you request for the API Credentials. Choose either API Signature or API Certificate and click on the </a:t>
            </a:r>
            <a:r>
              <a:rPr lang="en-US" b="1" i="0" dirty="0">
                <a:solidFill>
                  <a:srgbClr val="333333"/>
                </a:solidFill>
                <a:effectLst/>
                <a:latin typeface="inter-bold"/>
              </a:rPr>
              <a:t>Agree and Submit</a:t>
            </a:r>
            <a:r>
              <a:rPr lang="en-US" b="0" i="0" dirty="0">
                <a:solidFill>
                  <a:srgbClr val="333333"/>
                </a:solidFill>
                <a:effectLst/>
                <a:latin typeface="inter-regular"/>
              </a:rPr>
              <a:t> button. We choose API Signature here.</a:t>
            </a:r>
            <a:endParaRPr lang="en-US" dirty="0"/>
          </a:p>
        </p:txBody>
      </p:sp>
      <p:pic>
        <p:nvPicPr>
          <p:cNvPr id="5" name="Picture 4">
            <a:extLst>
              <a:ext uri="{FF2B5EF4-FFF2-40B4-BE49-F238E27FC236}">
                <a16:creationId xmlns:a16="http://schemas.microsoft.com/office/drawing/2014/main" id="{8037F4F7-7B84-4556-E9ED-DD718C15C8C9}"/>
              </a:ext>
            </a:extLst>
          </p:cNvPr>
          <p:cNvPicPr>
            <a:picLocks noChangeAspect="1"/>
          </p:cNvPicPr>
          <p:nvPr/>
        </p:nvPicPr>
        <p:blipFill>
          <a:blip r:embed="rId2"/>
          <a:stretch>
            <a:fillRect/>
          </a:stretch>
        </p:blipFill>
        <p:spPr>
          <a:xfrm>
            <a:off x="3188926" y="2078178"/>
            <a:ext cx="6654321" cy="4091175"/>
          </a:xfrm>
          <a:prstGeom prst="rect">
            <a:avLst/>
          </a:prstGeom>
        </p:spPr>
      </p:pic>
    </p:spTree>
    <p:extLst>
      <p:ext uri="{BB962C8B-B14F-4D97-AF65-F5344CB8AC3E}">
        <p14:creationId xmlns:p14="http://schemas.microsoft.com/office/powerpoint/2010/main" val="417929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2479393" y="197223"/>
            <a:ext cx="10018713" cy="6929717"/>
          </a:xfrm>
        </p:spPr>
        <p:txBody>
          <a:bodyPr>
            <a:normAutofit/>
          </a:bodyPr>
          <a:lstStyle/>
          <a:p>
            <a:endParaRPr lang="en-US" b="1" dirty="0">
              <a:solidFill>
                <a:schemeClr val="accent1">
                  <a:lumMod val="75000"/>
                </a:schemeClr>
              </a:solidFill>
            </a:endParaRPr>
          </a:p>
          <a:p>
            <a:endParaRPr lang="en-US" dirty="0"/>
          </a:p>
        </p:txBody>
      </p:sp>
      <p:sp>
        <p:nvSpPr>
          <p:cNvPr id="9" name="Rectangle 4">
            <a:extLst>
              <a:ext uri="{FF2B5EF4-FFF2-40B4-BE49-F238E27FC236}">
                <a16:creationId xmlns:a16="http://schemas.microsoft.com/office/drawing/2014/main" id="{97EA6BB7-5039-A45B-C91E-462AD50719C0}"/>
              </a:ext>
            </a:extLst>
          </p:cNvPr>
          <p:cNvSpPr>
            <a:spLocks noChangeArrowheads="1"/>
          </p:cNvSpPr>
          <p:nvPr/>
        </p:nvSpPr>
        <p:spPr bwMode="auto">
          <a:xfrm>
            <a:off x="0" y="-306492"/>
            <a:ext cx="12192000" cy="61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872" tIns="12696"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9" name="Picture 5" descr="open link">
            <a:hlinkClick r:id="rId2"/>
            <a:extLst>
              <a:ext uri="{FF2B5EF4-FFF2-40B4-BE49-F238E27FC236}">
                <a16:creationId xmlns:a16="http://schemas.microsoft.com/office/drawing/2014/main" id="{464C3838-567F-B3CB-1EE3-666A2C591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358775"/>
            <a:ext cx="114300" cy="114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C423BB1-7A82-E8E8-0F9C-398214AF0297}"/>
              </a:ext>
            </a:extLst>
          </p:cNvPr>
          <p:cNvSpPr txBox="1"/>
          <p:nvPr/>
        </p:nvSpPr>
        <p:spPr>
          <a:xfrm>
            <a:off x="2697726" y="797510"/>
            <a:ext cx="7328646" cy="4401205"/>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accent1">
                    <a:lumMod val="75000"/>
                  </a:schemeClr>
                </a:solidFill>
                <a:latin typeface="inter-regular"/>
                <a:cs typeface="Arial" panose="020B0604020202020204" pitchFamily="34" charset="0"/>
              </a:rPr>
              <a:t>Payment Methods       </a:t>
            </a:r>
          </a:p>
          <a:p>
            <a:pPr marL="457200" indent="-457200">
              <a:buFont typeface="Arial" panose="020B0604020202020204" pitchFamily="34" charset="0"/>
              <a:buChar char="•"/>
            </a:pPr>
            <a:r>
              <a:rPr lang="en-US" sz="2800" b="1" dirty="0">
                <a:solidFill>
                  <a:schemeClr val="accent1">
                    <a:lumMod val="75000"/>
                  </a:schemeClr>
                </a:solidFill>
                <a:latin typeface="inter-regular"/>
                <a:cs typeface="Arial" panose="020B0604020202020204" pitchFamily="34" charset="0"/>
              </a:rPr>
              <a:t>Setup PayPal Payment</a:t>
            </a:r>
          </a:p>
          <a:p>
            <a:pPr marL="457200" indent="-457200">
              <a:buFont typeface="Arial" panose="020B0604020202020204" pitchFamily="34" charset="0"/>
              <a:buChar char="•"/>
            </a:pPr>
            <a:r>
              <a:rPr lang="en-US" sz="2800" b="1" dirty="0">
                <a:solidFill>
                  <a:schemeClr val="accent1">
                    <a:lumMod val="75000"/>
                  </a:schemeClr>
                </a:solidFill>
                <a:latin typeface="inter-regular"/>
                <a:cs typeface="Arial" panose="020B0604020202020204" pitchFamily="34" charset="0"/>
              </a:rPr>
              <a:t>setup Check/Money Order payment method</a:t>
            </a:r>
          </a:p>
          <a:p>
            <a:pPr marL="457200" indent="-457200">
              <a:buFont typeface="Arial" panose="020B0604020202020204" pitchFamily="34" charset="0"/>
              <a:buChar char="•"/>
            </a:pPr>
            <a:r>
              <a:rPr lang="en-US" sz="2800" b="1" dirty="0">
                <a:solidFill>
                  <a:schemeClr val="accent1">
                    <a:lumMod val="75000"/>
                  </a:schemeClr>
                </a:solidFill>
                <a:latin typeface="inter-regular"/>
                <a:cs typeface="Arial" panose="020B0604020202020204" pitchFamily="34" charset="0"/>
              </a:rPr>
              <a:t>set up Bank Transfer payment method</a:t>
            </a:r>
          </a:p>
          <a:p>
            <a:pPr marL="457200" indent="-457200">
              <a:buFont typeface="Arial" panose="020B0604020202020204" pitchFamily="34" charset="0"/>
              <a:buChar char="•"/>
            </a:pPr>
            <a:r>
              <a:rPr lang="en-US" sz="2800" b="1" dirty="0">
                <a:solidFill>
                  <a:schemeClr val="accent1">
                    <a:lumMod val="75000"/>
                  </a:schemeClr>
                </a:solidFill>
                <a:latin typeface="inter-regular"/>
                <a:cs typeface="Arial" panose="020B0604020202020204" pitchFamily="34" charset="0"/>
              </a:rPr>
              <a:t>set up Cash on Delivery (COD) payment method</a:t>
            </a:r>
          </a:p>
          <a:p>
            <a:pPr marL="457200" indent="-457200">
              <a:buFont typeface="Arial" panose="020B0604020202020204" pitchFamily="34" charset="0"/>
              <a:buChar char="•"/>
            </a:pPr>
            <a:r>
              <a:rPr lang="en-US" sz="2800" b="1" dirty="0">
                <a:solidFill>
                  <a:schemeClr val="accent1">
                    <a:lumMod val="75000"/>
                  </a:schemeClr>
                </a:solidFill>
                <a:latin typeface="inter-regular"/>
                <a:cs typeface="Arial" panose="020B0604020202020204" pitchFamily="34" charset="0"/>
              </a:rPr>
              <a:t>set up Zero Subtotal Checkout payment method</a:t>
            </a:r>
          </a:p>
          <a:p>
            <a:pPr marL="457200" indent="-457200">
              <a:buFont typeface="Arial" panose="020B0604020202020204" pitchFamily="34" charset="0"/>
              <a:buChar char="•"/>
            </a:pPr>
            <a:r>
              <a:rPr lang="en-US" sz="2800" b="1" dirty="0">
                <a:solidFill>
                  <a:schemeClr val="accent1">
                    <a:lumMod val="75000"/>
                  </a:schemeClr>
                </a:solidFill>
                <a:latin typeface="inter-regular"/>
                <a:cs typeface="Arial" panose="020B0604020202020204" pitchFamily="34" charset="0"/>
              </a:rPr>
              <a:t>set up Purchase Order (PO) payment method</a:t>
            </a:r>
          </a:p>
          <a:p>
            <a:pPr marL="457200" indent="-457200">
              <a:buFont typeface="Arial" panose="020B0604020202020204" pitchFamily="34" charset="0"/>
              <a:buChar char="•"/>
            </a:pPr>
            <a:r>
              <a:rPr lang="en-US" sz="2800" b="1" dirty="0">
                <a:solidFill>
                  <a:schemeClr val="accent1">
                    <a:lumMod val="75000"/>
                  </a:schemeClr>
                </a:solidFill>
                <a:latin typeface="inter-regular"/>
                <a:cs typeface="Arial" panose="020B0604020202020204" pitchFamily="34" charset="0"/>
              </a:rPr>
              <a:t>set up Authorize.net method</a:t>
            </a:r>
          </a:p>
        </p:txBody>
      </p:sp>
    </p:spTree>
    <p:extLst>
      <p:ext uri="{BB962C8B-B14F-4D97-AF65-F5344CB8AC3E}">
        <p14:creationId xmlns:p14="http://schemas.microsoft.com/office/powerpoint/2010/main" val="3026996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5930805" y="-104579"/>
            <a:ext cx="6096000" cy="3124201"/>
          </a:xfrm>
        </p:spPr>
        <p:txBody>
          <a:bodyPr/>
          <a:lstStyle/>
          <a:p>
            <a:pPr marL="0" indent="0" algn="just">
              <a:buNone/>
            </a:pPr>
            <a:r>
              <a:rPr lang="en-US" b="1" i="0" dirty="0">
                <a:solidFill>
                  <a:srgbClr val="333333"/>
                </a:solidFill>
                <a:effectLst/>
                <a:latin typeface="inter-bold"/>
              </a:rPr>
              <a:t>Step 4:</a:t>
            </a:r>
            <a:r>
              <a:rPr lang="en-US" b="0" i="0" dirty="0">
                <a:solidFill>
                  <a:srgbClr val="333333"/>
                </a:solidFill>
                <a:effectLst/>
                <a:latin typeface="inter-regular"/>
              </a:rPr>
              <a:t> It will move to a new screen, where you view and remove API Signature as given in the below screenshot. Click on the </a:t>
            </a:r>
            <a:r>
              <a:rPr lang="en-US" b="1" i="0" dirty="0">
                <a:solidFill>
                  <a:srgbClr val="333333"/>
                </a:solidFill>
                <a:effectLst/>
                <a:latin typeface="inter-bold"/>
              </a:rPr>
              <a:t>Show link</a:t>
            </a:r>
            <a:r>
              <a:rPr lang="en-US" b="0" i="0" dirty="0">
                <a:solidFill>
                  <a:srgbClr val="333333"/>
                </a:solidFill>
                <a:effectLst/>
                <a:latin typeface="inter-regular"/>
              </a:rPr>
              <a:t> corresponding to the API Username, API Password, and Signature.</a:t>
            </a:r>
            <a:endParaRPr lang="en-US" dirty="0"/>
          </a:p>
        </p:txBody>
      </p:sp>
      <p:pic>
        <p:nvPicPr>
          <p:cNvPr id="5" name="Picture 4">
            <a:extLst>
              <a:ext uri="{FF2B5EF4-FFF2-40B4-BE49-F238E27FC236}">
                <a16:creationId xmlns:a16="http://schemas.microsoft.com/office/drawing/2014/main" id="{B649BF89-FB0D-F95C-3ED1-C14273872D62}"/>
              </a:ext>
            </a:extLst>
          </p:cNvPr>
          <p:cNvPicPr>
            <a:picLocks noChangeAspect="1"/>
          </p:cNvPicPr>
          <p:nvPr/>
        </p:nvPicPr>
        <p:blipFill>
          <a:blip r:embed="rId2"/>
          <a:stretch>
            <a:fillRect/>
          </a:stretch>
        </p:blipFill>
        <p:spPr>
          <a:xfrm>
            <a:off x="385483" y="25431"/>
            <a:ext cx="5373893" cy="3124201"/>
          </a:xfrm>
          <a:prstGeom prst="rect">
            <a:avLst/>
          </a:prstGeom>
        </p:spPr>
      </p:pic>
      <p:pic>
        <p:nvPicPr>
          <p:cNvPr id="7" name="Picture 6">
            <a:extLst>
              <a:ext uri="{FF2B5EF4-FFF2-40B4-BE49-F238E27FC236}">
                <a16:creationId xmlns:a16="http://schemas.microsoft.com/office/drawing/2014/main" id="{93AEF84B-505C-C464-EB11-15B656CDA49A}"/>
              </a:ext>
            </a:extLst>
          </p:cNvPr>
          <p:cNvPicPr>
            <a:picLocks noChangeAspect="1"/>
          </p:cNvPicPr>
          <p:nvPr/>
        </p:nvPicPr>
        <p:blipFill>
          <a:blip r:embed="rId3"/>
          <a:stretch>
            <a:fillRect/>
          </a:stretch>
        </p:blipFill>
        <p:spPr>
          <a:xfrm>
            <a:off x="457199" y="3345334"/>
            <a:ext cx="5369859" cy="3419612"/>
          </a:xfrm>
          <a:prstGeom prst="rect">
            <a:avLst/>
          </a:prstGeom>
        </p:spPr>
      </p:pic>
      <p:sp>
        <p:nvSpPr>
          <p:cNvPr id="9" name="TextBox 8">
            <a:extLst>
              <a:ext uri="{FF2B5EF4-FFF2-40B4-BE49-F238E27FC236}">
                <a16:creationId xmlns:a16="http://schemas.microsoft.com/office/drawing/2014/main" id="{0140F386-CD75-7D8E-7083-9C4992942C2D}"/>
              </a:ext>
            </a:extLst>
          </p:cNvPr>
          <p:cNvSpPr txBox="1"/>
          <p:nvPr/>
        </p:nvSpPr>
        <p:spPr>
          <a:xfrm>
            <a:off x="5930805" y="4412134"/>
            <a:ext cx="6096000" cy="1569660"/>
          </a:xfrm>
          <a:prstGeom prst="rect">
            <a:avLst/>
          </a:prstGeom>
          <a:noFill/>
        </p:spPr>
        <p:txBody>
          <a:bodyPr wrap="square">
            <a:spAutoFit/>
          </a:bodyPr>
          <a:lstStyle/>
          <a:p>
            <a:pPr algn="just"/>
            <a:r>
              <a:rPr lang="en-US" sz="2400" b="1" i="0" dirty="0">
                <a:solidFill>
                  <a:srgbClr val="333333"/>
                </a:solidFill>
                <a:effectLst/>
                <a:latin typeface="inter-bold"/>
              </a:rPr>
              <a:t>Step 5:</a:t>
            </a:r>
            <a:r>
              <a:rPr lang="en-US" sz="2400" b="0" i="0" dirty="0">
                <a:solidFill>
                  <a:srgbClr val="333333"/>
                </a:solidFill>
                <a:effectLst/>
                <a:latin typeface="inter-regular"/>
              </a:rPr>
              <a:t> API Username, API Password, and Signature are now visible on the screen to you. Copy and paste them to the PayPal Express Checkout configuration.</a:t>
            </a:r>
            <a:endParaRPr lang="en-US" sz="2400" dirty="0"/>
          </a:p>
        </p:txBody>
      </p:sp>
    </p:spTree>
    <p:extLst>
      <p:ext uri="{BB962C8B-B14F-4D97-AF65-F5344CB8AC3E}">
        <p14:creationId xmlns:p14="http://schemas.microsoft.com/office/powerpoint/2010/main" val="3803431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9A79-55AB-985F-1778-0E4D9E683983}"/>
              </a:ext>
            </a:extLst>
          </p:cNvPr>
          <p:cNvSpPr>
            <a:spLocks noGrp="1"/>
          </p:cNvSpPr>
          <p:nvPr>
            <p:ph type="title"/>
          </p:nvPr>
        </p:nvSpPr>
        <p:spPr>
          <a:xfrm>
            <a:off x="1143652" y="138954"/>
            <a:ext cx="7964489" cy="1169894"/>
          </a:xfrm>
        </p:spPr>
        <p:txBody>
          <a:bodyPr>
            <a:noAutofit/>
          </a:bodyPr>
          <a:lstStyle/>
          <a:p>
            <a:r>
              <a:rPr lang="en-US" sz="2800" b="1" dirty="0">
                <a:solidFill>
                  <a:schemeClr val="accent1">
                    <a:lumMod val="75000"/>
                  </a:schemeClr>
                </a:solidFill>
                <a:latin typeface="inter-regular"/>
                <a:cs typeface="Arial" panose="020B0604020202020204" pitchFamily="34" charset="0"/>
              </a:rPr>
              <a:t>Setup Check/Money Order payment method</a:t>
            </a:r>
            <a:br>
              <a:rPr lang="en-US" sz="2800" b="1" dirty="0">
                <a:solidFill>
                  <a:schemeClr val="accent1">
                    <a:lumMod val="75000"/>
                  </a:schemeClr>
                </a:solidFill>
                <a:latin typeface="inter-regular"/>
                <a:cs typeface="Arial" panose="020B0604020202020204" pitchFamily="34" charset="0"/>
              </a:rPr>
            </a:br>
            <a:endParaRPr lang="en-US" sz="2800" dirty="0"/>
          </a:p>
        </p:txBody>
      </p:sp>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511204" y="981635"/>
            <a:ext cx="10018713" cy="1725707"/>
          </a:xfrm>
        </p:spPr>
        <p:txBody>
          <a:bodyPr/>
          <a:lstStyle/>
          <a:p>
            <a:pPr marL="0" indent="0">
              <a:buNone/>
            </a:pPr>
            <a:r>
              <a:rPr lang="en-US" b="0" i="0" dirty="0">
                <a:effectLst/>
                <a:latin typeface="erdana"/>
              </a:rPr>
              <a:t>How to setup Check/Money Order payment method in Magento 2?</a:t>
            </a:r>
          </a:p>
          <a:p>
            <a:pPr algn="just"/>
            <a:r>
              <a:rPr lang="en-US" b="1" i="0" dirty="0">
                <a:solidFill>
                  <a:srgbClr val="333333"/>
                </a:solidFill>
                <a:effectLst/>
                <a:latin typeface="inter-bold"/>
              </a:rPr>
              <a:t>Step 1:</a:t>
            </a:r>
            <a:r>
              <a:rPr lang="en-US" b="0" i="0" dirty="0">
                <a:solidFill>
                  <a:srgbClr val="333333"/>
                </a:solidFill>
                <a:effectLst/>
                <a:latin typeface="inter-regular"/>
              </a:rPr>
              <a:t> Login to the Magento 2 Admin Panel.</a:t>
            </a:r>
          </a:p>
          <a:p>
            <a:pPr algn="just"/>
            <a:r>
              <a:rPr lang="en-US" b="1" i="0" dirty="0">
                <a:solidFill>
                  <a:srgbClr val="333333"/>
                </a:solidFill>
                <a:effectLst/>
                <a:latin typeface="inter-bold"/>
              </a:rPr>
              <a:t>Step 2:</a:t>
            </a:r>
            <a:r>
              <a:rPr lang="en-US" b="0" i="0" dirty="0">
                <a:solidFill>
                  <a:srgbClr val="333333"/>
                </a:solidFill>
                <a:effectLst/>
                <a:latin typeface="inter-regular"/>
              </a:rPr>
              <a:t> On the left sidebar of Magento 2, Go to </a:t>
            </a:r>
            <a:r>
              <a:rPr lang="en-US" b="1" i="0" dirty="0">
                <a:solidFill>
                  <a:srgbClr val="333333"/>
                </a:solidFill>
                <a:effectLst/>
                <a:latin typeface="inter-bold"/>
              </a:rPr>
              <a:t>STORE &gt;&gt; Configuration</a:t>
            </a:r>
            <a:r>
              <a:rPr lang="en-US" b="0" i="0" dirty="0">
                <a:solidFill>
                  <a:srgbClr val="333333"/>
                </a:solidFill>
                <a:effectLst/>
                <a:latin typeface="inter-regular"/>
              </a:rPr>
              <a:t>.</a:t>
            </a:r>
          </a:p>
          <a:p>
            <a:endParaRPr lang="en-US" dirty="0"/>
          </a:p>
        </p:txBody>
      </p:sp>
      <p:pic>
        <p:nvPicPr>
          <p:cNvPr id="5" name="Picture 4">
            <a:extLst>
              <a:ext uri="{FF2B5EF4-FFF2-40B4-BE49-F238E27FC236}">
                <a16:creationId xmlns:a16="http://schemas.microsoft.com/office/drawing/2014/main" id="{9CAF3F65-30A4-6B10-CC1B-7234E246154E}"/>
              </a:ext>
            </a:extLst>
          </p:cNvPr>
          <p:cNvPicPr>
            <a:picLocks noChangeAspect="1"/>
          </p:cNvPicPr>
          <p:nvPr/>
        </p:nvPicPr>
        <p:blipFill>
          <a:blip r:embed="rId2"/>
          <a:stretch>
            <a:fillRect/>
          </a:stretch>
        </p:blipFill>
        <p:spPr>
          <a:xfrm>
            <a:off x="4619205" y="2513539"/>
            <a:ext cx="3802710" cy="3749365"/>
          </a:xfrm>
          <a:prstGeom prst="rect">
            <a:avLst/>
          </a:prstGeom>
        </p:spPr>
      </p:pic>
    </p:spTree>
    <p:extLst>
      <p:ext uri="{BB962C8B-B14F-4D97-AF65-F5344CB8AC3E}">
        <p14:creationId xmlns:p14="http://schemas.microsoft.com/office/powerpoint/2010/main" val="2127517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4320013" y="-197224"/>
            <a:ext cx="3810330" cy="2268071"/>
          </a:xfrm>
        </p:spPr>
        <p:txBody>
          <a:bodyPr>
            <a:normAutofit/>
          </a:bodyPr>
          <a:lstStyle/>
          <a:p>
            <a:r>
              <a:rPr lang="en-US" b="1" i="0" dirty="0">
                <a:solidFill>
                  <a:srgbClr val="333333"/>
                </a:solidFill>
                <a:effectLst/>
                <a:latin typeface="inter-bold"/>
              </a:rPr>
              <a:t>Step 3:</a:t>
            </a:r>
            <a:r>
              <a:rPr lang="en-US" b="0" i="0" dirty="0">
                <a:solidFill>
                  <a:srgbClr val="333333"/>
                </a:solidFill>
                <a:effectLst/>
                <a:latin typeface="inter-regular"/>
              </a:rPr>
              <a:t> Under the </a:t>
            </a:r>
            <a:r>
              <a:rPr lang="en-US" b="1" i="0" dirty="0">
                <a:solidFill>
                  <a:srgbClr val="333333"/>
                </a:solidFill>
                <a:effectLst/>
                <a:latin typeface="inter-bold"/>
              </a:rPr>
              <a:t>Sales</a:t>
            </a:r>
            <a:r>
              <a:rPr lang="en-US" b="0" i="0" dirty="0">
                <a:solidFill>
                  <a:srgbClr val="333333"/>
                </a:solidFill>
                <a:effectLst/>
                <a:latin typeface="inter-regular"/>
              </a:rPr>
              <a:t> section, click on the </a:t>
            </a:r>
            <a:r>
              <a:rPr lang="en-US" b="1" i="0" dirty="0">
                <a:solidFill>
                  <a:srgbClr val="333333"/>
                </a:solidFill>
                <a:effectLst/>
                <a:latin typeface="inter-bold"/>
              </a:rPr>
              <a:t>Payment Method</a:t>
            </a:r>
            <a:r>
              <a:rPr lang="en-US" b="0" i="0" dirty="0">
                <a:solidFill>
                  <a:srgbClr val="333333"/>
                </a:solidFill>
                <a:effectLst/>
                <a:latin typeface="inter-regular"/>
              </a:rPr>
              <a:t>.</a:t>
            </a:r>
            <a:endParaRPr lang="en-US" dirty="0"/>
          </a:p>
        </p:txBody>
      </p:sp>
      <p:pic>
        <p:nvPicPr>
          <p:cNvPr id="5" name="Picture 4">
            <a:extLst>
              <a:ext uri="{FF2B5EF4-FFF2-40B4-BE49-F238E27FC236}">
                <a16:creationId xmlns:a16="http://schemas.microsoft.com/office/drawing/2014/main" id="{0C06A39E-7C9B-FA47-B228-D50B6D974FC4}"/>
              </a:ext>
            </a:extLst>
          </p:cNvPr>
          <p:cNvPicPr>
            <a:picLocks noChangeAspect="1"/>
          </p:cNvPicPr>
          <p:nvPr/>
        </p:nvPicPr>
        <p:blipFill>
          <a:blip r:embed="rId2"/>
          <a:stretch>
            <a:fillRect/>
          </a:stretch>
        </p:blipFill>
        <p:spPr>
          <a:xfrm>
            <a:off x="509683" y="430305"/>
            <a:ext cx="3810330" cy="5037257"/>
          </a:xfrm>
          <a:prstGeom prst="rect">
            <a:avLst/>
          </a:prstGeom>
        </p:spPr>
      </p:pic>
      <p:pic>
        <p:nvPicPr>
          <p:cNvPr id="7" name="Picture 6">
            <a:extLst>
              <a:ext uri="{FF2B5EF4-FFF2-40B4-BE49-F238E27FC236}">
                <a16:creationId xmlns:a16="http://schemas.microsoft.com/office/drawing/2014/main" id="{79C76CDB-9F8D-9A28-A1CE-4EC880A94746}"/>
              </a:ext>
            </a:extLst>
          </p:cNvPr>
          <p:cNvPicPr>
            <a:picLocks noChangeAspect="1"/>
          </p:cNvPicPr>
          <p:nvPr/>
        </p:nvPicPr>
        <p:blipFill>
          <a:blip r:embed="rId3"/>
          <a:stretch>
            <a:fillRect/>
          </a:stretch>
        </p:blipFill>
        <p:spPr>
          <a:xfrm>
            <a:off x="8236877" y="1066298"/>
            <a:ext cx="3955123" cy="5791702"/>
          </a:xfrm>
          <a:prstGeom prst="rect">
            <a:avLst/>
          </a:prstGeom>
        </p:spPr>
      </p:pic>
      <p:sp>
        <p:nvSpPr>
          <p:cNvPr id="9" name="TextBox 8">
            <a:extLst>
              <a:ext uri="{FF2B5EF4-FFF2-40B4-BE49-F238E27FC236}">
                <a16:creationId xmlns:a16="http://schemas.microsoft.com/office/drawing/2014/main" id="{83157300-95F1-B7DA-FAE7-3EE317B5C053}"/>
              </a:ext>
            </a:extLst>
          </p:cNvPr>
          <p:cNvSpPr txBox="1"/>
          <p:nvPr/>
        </p:nvSpPr>
        <p:spPr>
          <a:xfrm>
            <a:off x="5620871" y="3319679"/>
            <a:ext cx="2616006" cy="3785652"/>
          </a:xfrm>
          <a:prstGeom prst="rect">
            <a:avLst/>
          </a:prstGeom>
          <a:noFill/>
        </p:spPr>
        <p:txBody>
          <a:bodyPr wrap="square">
            <a:spAutoFit/>
          </a:bodyPr>
          <a:lstStyle/>
          <a:p>
            <a:pPr algn="just"/>
            <a:r>
              <a:rPr lang="en-US" sz="2400" b="1" i="0" dirty="0">
                <a:solidFill>
                  <a:srgbClr val="333333"/>
                </a:solidFill>
                <a:effectLst/>
                <a:latin typeface="inter-bold"/>
              </a:rPr>
              <a:t>Step 4:</a:t>
            </a:r>
            <a:r>
              <a:rPr lang="en-US" sz="2400" b="0" i="0" dirty="0">
                <a:solidFill>
                  <a:srgbClr val="333333"/>
                </a:solidFill>
                <a:effectLst/>
                <a:latin typeface="inter-regular"/>
              </a:rPr>
              <a:t> Here, we need to expand the </a:t>
            </a:r>
            <a:r>
              <a:rPr lang="en-US" sz="2400" b="1" i="0" dirty="0">
                <a:solidFill>
                  <a:srgbClr val="333333"/>
                </a:solidFill>
                <a:effectLst/>
                <a:latin typeface="inter-bold"/>
              </a:rPr>
              <a:t>Check/Money order</a:t>
            </a:r>
            <a:r>
              <a:rPr lang="en-US" sz="2400" b="0" i="0" dirty="0">
                <a:solidFill>
                  <a:srgbClr val="333333"/>
                </a:solidFill>
                <a:effectLst/>
                <a:latin typeface="inter-regular"/>
              </a:rPr>
              <a:t> section and complete the given fields by providing the required details.</a:t>
            </a:r>
          </a:p>
          <a:p>
            <a:br>
              <a:rPr lang="en-US" sz="2400" dirty="0"/>
            </a:br>
            <a:endParaRPr lang="en-US" sz="2400" dirty="0"/>
          </a:p>
        </p:txBody>
      </p:sp>
    </p:spTree>
    <p:extLst>
      <p:ext uri="{BB962C8B-B14F-4D97-AF65-F5344CB8AC3E}">
        <p14:creationId xmlns:p14="http://schemas.microsoft.com/office/powerpoint/2010/main" val="42811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18780" y="-802342"/>
            <a:ext cx="10018713" cy="3124201"/>
          </a:xfrm>
        </p:spPr>
        <p:txBody>
          <a:bodyPr/>
          <a:lstStyle/>
          <a:p>
            <a:pPr marL="0" indent="0">
              <a:buNone/>
            </a:pPr>
            <a:r>
              <a:rPr lang="en-US" b="1" i="0" dirty="0">
                <a:solidFill>
                  <a:srgbClr val="333333"/>
                </a:solidFill>
                <a:effectLst/>
                <a:latin typeface="inter-bold"/>
              </a:rPr>
              <a:t>Step 4:</a:t>
            </a:r>
            <a:r>
              <a:rPr lang="en-US" b="0" i="0" dirty="0">
                <a:solidFill>
                  <a:srgbClr val="333333"/>
                </a:solidFill>
                <a:effectLst/>
                <a:latin typeface="inter-regular"/>
              </a:rPr>
              <a:t> After completing all the required details, click on the </a:t>
            </a:r>
            <a:r>
              <a:rPr lang="en-US" b="1" i="0" dirty="0">
                <a:solidFill>
                  <a:srgbClr val="333333"/>
                </a:solidFill>
                <a:effectLst/>
                <a:latin typeface="inter-bold"/>
              </a:rPr>
              <a:t>Save Config</a:t>
            </a:r>
            <a:r>
              <a:rPr lang="en-US" b="0" i="0" dirty="0">
                <a:solidFill>
                  <a:srgbClr val="333333"/>
                </a:solidFill>
                <a:effectLst/>
                <a:latin typeface="inter-regular"/>
              </a:rPr>
              <a:t> button to confirm the Check/Money Order payment Gateway in Magento 2.</a:t>
            </a:r>
            <a:endParaRPr lang="en-US" dirty="0"/>
          </a:p>
        </p:txBody>
      </p:sp>
      <p:pic>
        <p:nvPicPr>
          <p:cNvPr id="5" name="Picture 4">
            <a:extLst>
              <a:ext uri="{FF2B5EF4-FFF2-40B4-BE49-F238E27FC236}">
                <a16:creationId xmlns:a16="http://schemas.microsoft.com/office/drawing/2014/main" id="{9FF4F0FF-EC76-4509-1695-2DF3F8A4A0FF}"/>
              </a:ext>
            </a:extLst>
          </p:cNvPr>
          <p:cNvPicPr>
            <a:picLocks noChangeAspect="1"/>
          </p:cNvPicPr>
          <p:nvPr/>
        </p:nvPicPr>
        <p:blipFill>
          <a:blip r:embed="rId2"/>
          <a:stretch>
            <a:fillRect/>
          </a:stretch>
        </p:blipFill>
        <p:spPr>
          <a:xfrm>
            <a:off x="4283339" y="1144526"/>
            <a:ext cx="5113463" cy="983065"/>
          </a:xfrm>
          <a:prstGeom prst="rect">
            <a:avLst/>
          </a:prstGeom>
        </p:spPr>
      </p:pic>
      <p:sp>
        <p:nvSpPr>
          <p:cNvPr id="7" name="TextBox 6">
            <a:extLst>
              <a:ext uri="{FF2B5EF4-FFF2-40B4-BE49-F238E27FC236}">
                <a16:creationId xmlns:a16="http://schemas.microsoft.com/office/drawing/2014/main" id="{0174EA6A-F950-3254-B2A8-2C1AEB9D8B53}"/>
              </a:ext>
            </a:extLst>
          </p:cNvPr>
          <p:cNvSpPr txBox="1"/>
          <p:nvPr/>
        </p:nvSpPr>
        <p:spPr>
          <a:xfrm>
            <a:off x="1777229" y="3114565"/>
            <a:ext cx="5552985" cy="2308324"/>
          </a:xfrm>
          <a:prstGeom prst="rect">
            <a:avLst/>
          </a:prstGeom>
          <a:noFill/>
        </p:spPr>
        <p:txBody>
          <a:bodyPr wrap="square">
            <a:spAutoFit/>
          </a:bodyPr>
          <a:lstStyle/>
          <a:p>
            <a:pPr algn="just"/>
            <a:r>
              <a:rPr lang="en-US" sz="2400" b="1" i="0" dirty="0">
                <a:solidFill>
                  <a:srgbClr val="333333"/>
                </a:solidFill>
                <a:effectLst/>
                <a:latin typeface="inter-bold"/>
              </a:rPr>
              <a:t>Step 6:</a:t>
            </a:r>
            <a:r>
              <a:rPr lang="en-US" sz="2400" b="0" i="0" dirty="0">
                <a:solidFill>
                  <a:srgbClr val="333333"/>
                </a:solidFill>
                <a:effectLst/>
                <a:latin typeface="inter-regular"/>
              </a:rPr>
              <a:t> Once we saved Check/Money Transfer payment method, it will show up in frontend with the criteria we have set from the backend. Customers can select their preferred payment method and place orders successfully.</a:t>
            </a:r>
            <a:endParaRPr lang="en-US" sz="2400" dirty="0"/>
          </a:p>
        </p:txBody>
      </p:sp>
      <p:pic>
        <p:nvPicPr>
          <p:cNvPr id="9" name="Picture 8">
            <a:extLst>
              <a:ext uri="{FF2B5EF4-FFF2-40B4-BE49-F238E27FC236}">
                <a16:creationId xmlns:a16="http://schemas.microsoft.com/office/drawing/2014/main" id="{FDD2DFD2-88CF-F639-B943-AB3524F44D8E}"/>
              </a:ext>
            </a:extLst>
          </p:cNvPr>
          <p:cNvPicPr>
            <a:picLocks noChangeAspect="1"/>
          </p:cNvPicPr>
          <p:nvPr/>
        </p:nvPicPr>
        <p:blipFill>
          <a:blip r:embed="rId3"/>
          <a:stretch>
            <a:fillRect/>
          </a:stretch>
        </p:blipFill>
        <p:spPr>
          <a:xfrm>
            <a:off x="7441056" y="2573691"/>
            <a:ext cx="4526828" cy="3474588"/>
          </a:xfrm>
          <a:prstGeom prst="rect">
            <a:avLst/>
          </a:prstGeom>
        </p:spPr>
      </p:pic>
    </p:spTree>
    <p:extLst>
      <p:ext uri="{BB962C8B-B14F-4D97-AF65-F5344CB8AC3E}">
        <p14:creationId xmlns:p14="http://schemas.microsoft.com/office/powerpoint/2010/main" val="235304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9A79-55AB-985F-1778-0E4D9E683983}"/>
              </a:ext>
            </a:extLst>
          </p:cNvPr>
          <p:cNvSpPr>
            <a:spLocks noGrp="1"/>
          </p:cNvSpPr>
          <p:nvPr>
            <p:ph type="title"/>
          </p:nvPr>
        </p:nvSpPr>
        <p:spPr>
          <a:xfrm>
            <a:off x="1197439" y="0"/>
            <a:ext cx="8412724" cy="851646"/>
          </a:xfrm>
        </p:spPr>
        <p:txBody>
          <a:bodyPr>
            <a:normAutofit/>
          </a:bodyPr>
          <a:lstStyle/>
          <a:p>
            <a:r>
              <a:rPr lang="en-US" sz="3600" b="1" dirty="0">
                <a:solidFill>
                  <a:schemeClr val="accent1">
                    <a:lumMod val="75000"/>
                  </a:schemeClr>
                </a:solidFill>
                <a:latin typeface="inter-regular"/>
                <a:cs typeface="Arial" panose="020B0604020202020204" pitchFamily="34" charset="0"/>
              </a:rPr>
              <a:t>set up Bank Transfer payment method</a:t>
            </a:r>
            <a:endParaRPr lang="en-US" sz="3600" dirty="0"/>
          </a:p>
        </p:txBody>
      </p:sp>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45675" y="304799"/>
            <a:ext cx="10018713" cy="3124201"/>
          </a:xfrm>
        </p:spPr>
        <p:txBody>
          <a:bodyPr/>
          <a:lstStyle/>
          <a:p>
            <a:pPr marL="0" indent="0">
              <a:buNone/>
            </a:pPr>
            <a:r>
              <a:rPr lang="en-US" b="0" i="0" dirty="0">
                <a:effectLst/>
                <a:latin typeface="erdana"/>
              </a:rPr>
              <a:t>How to set up Bank Transfer payment method in Magento 2?</a:t>
            </a:r>
          </a:p>
          <a:p>
            <a:pPr algn="just"/>
            <a:r>
              <a:rPr lang="en-US" b="1" i="0" dirty="0">
                <a:effectLst/>
                <a:latin typeface="inter-bold"/>
              </a:rPr>
              <a:t>Step 1:</a:t>
            </a:r>
            <a:r>
              <a:rPr lang="en-US" b="0" i="0" dirty="0">
                <a:effectLst/>
                <a:latin typeface="inter-regular"/>
              </a:rPr>
              <a:t> Login to the Magento 2 Admin Panel.</a:t>
            </a:r>
          </a:p>
          <a:p>
            <a:pPr algn="just"/>
            <a:r>
              <a:rPr lang="en-US" b="1" i="0" dirty="0">
                <a:effectLst/>
                <a:latin typeface="inter-bold"/>
              </a:rPr>
              <a:t>Step 2:</a:t>
            </a:r>
            <a:r>
              <a:rPr lang="en-US" b="0" i="0" dirty="0">
                <a:effectLst/>
                <a:latin typeface="inter-regular"/>
              </a:rPr>
              <a:t> On the left sidebar of Magento 2, Go to </a:t>
            </a:r>
            <a:r>
              <a:rPr lang="en-US" b="1" i="0" dirty="0">
                <a:effectLst/>
                <a:latin typeface="inter-bold"/>
              </a:rPr>
              <a:t>STORE &gt;&gt; Configuration</a:t>
            </a:r>
            <a:r>
              <a:rPr lang="en-US" b="0" i="0" dirty="0">
                <a:effectLst/>
                <a:latin typeface="inter-regular"/>
              </a:rPr>
              <a:t>.</a:t>
            </a:r>
          </a:p>
          <a:p>
            <a:endParaRPr lang="en-US" dirty="0"/>
          </a:p>
        </p:txBody>
      </p:sp>
      <p:pic>
        <p:nvPicPr>
          <p:cNvPr id="5" name="Picture 4">
            <a:extLst>
              <a:ext uri="{FF2B5EF4-FFF2-40B4-BE49-F238E27FC236}">
                <a16:creationId xmlns:a16="http://schemas.microsoft.com/office/drawing/2014/main" id="{D243E4D4-2F32-4F97-76F6-3C220ECC6F62}"/>
              </a:ext>
            </a:extLst>
          </p:cNvPr>
          <p:cNvPicPr>
            <a:picLocks noChangeAspect="1"/>
          </p:cNvPicPr>
          <p:nvPr/>
        </p:nvPicPr>
        <p:blipFill>
          <a:blip r:embed="rId2"/>
          <a:stretch>
            <a:fillRect/>
          </a:stretch>
        </p:blipFill>
        <p:spPr>
          <a:xfrm>
            <a:off x="4009492" y="2492125"/>
            <a:ext cx="4173015" cy="4164784"/>
          </a:xfrm>
          <a:prstGeom prst="rect">
            <a:avLst/>
          </a:prstGeom>
        </p:spPr>
      </p:pic>
    </p:spTree>
    <p:extLst>
      <p:ext uri="{BB962C8B-B14F-4D97-AF65-F5344CB8AC3E}">
        <p14:creationId xmlns:p14="http://schemas.microsoft.com/office/powerpoint/2010/main" val="2102068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5764841" y="-593913"/>
            <a:ext cx="2278340" cy="3124201"/>
          </a:xfrm>
        </p:spPr>
        <p:txBody>
          <a:bodyPr/>
          <a:lstStyle/>
          <a:p>
            <a:pPr algn="just"/>
            <a:r>
              <a:rPr lang="en-US" b="1" i="0" dirty="0">
                <a:solidFill>
                  <a:srgbClr val="333333"/>
                </a:solidFill>
                <a:effectLst/>
                <a:latin typeface="inter-bold"/>
              </a:rPr>
              <a:t>Step 3:</a:t>
            </a:r>
            <a:r>
              <a:rPr lang="en-US" b="0" i="0" dirty="0">
                <a:solidFill>
                  <a:srgbClr val="333333"/>
                </a:solidFill>
                <a:effectLst/>
                <a:latin typeface="inter-regular"/>
              </a:rPr>
              <a:t> Under the </a:t>
            </a:r>
            <a:r>
              <a:rPr lang="en-US" b="1" i="0" dirty="0">
                <a:solidFill>
                  <a:srgbClr val="333333"/>
                </a:solidFill>
                <a:effectLst/>
                <a:latin typeface="inter-bold"/>
              </a:rPr>
              <a:t>Sales</a:t>
            </a:r>
            <a:r>
              <a:rPr lang="en-US" b="0" i="0" dirty="0">
                <a:solidFill>
                  <a:srgbClr val="333333"/>
                </a:solidFill>
                <a:effectLst/>
                <a:latin typeface="inter-regular"/>
              </a:rPr>
              <a:t> section, click on the </a:t>
            </a:r>
            <a:r>
              <a:rPr lang="en-US" b="1" i="0" dirty="0">
                <a:solidFill>
                  <a:srgbClr val="333333"/>
                </a:solidFill>
                <a:effectLst/>
                <a:latin typeface="inter-bold"/>
              </a:rPr>
              <a:t>Payment Method</a:t>
            </a:r>
            <a:r>
              <a:rPr lang="en-US" b="0" i="0" dirty="0">
                <a:solidFill>
                  <a:srgbClr val="333333"/>
                </a:solidFill>
                <a:effectLst/>
                <a:latin typeface="inter-regular"/>
              </a:rPr>
              <a:t>.</a:t>
            </a:r>
          </a:p>
        </p:txBody>
      </p:sp>
      <p:pic>
        <p:nvPicPr>
          <p:cNvPr id="5" name="Picture 4">
            <a:extLst>
              <a:ext uri="{FF2B5EF4-FFF2-40B4-BE49-F238E27FC236}">
                <a16:creationId xmlns:a16="http://schemas.microsoft.com/office/drawing/2014/main" id="{AC3BFE8E-2D46-25D7-C71D-AEC7EEF451CE}"/>
              </a:ext>
            </a:extLst>
          </p:cNvPr>
          <p:cNvPicPr>
            <a:picLocks noChangeAspect="1"/>
          </p:cNvPicPr>
          <p:nvPr/>
        </p:nvPicPr>
        <p:blipFill>
          <a:blip r:embed="rId2"/>
          <a:stretch>
            <a:fillRect/>
          </a:stretch>
        </p:blipFill>
        <p:spPr>
          <a:xfrm>
            <a:off x="8168698" y="132228"/>
            <a:ext cx="3833192" cy="5105842"/>
          </a:xfrm>
          <a:prstGeom prst="rect">
            <a:avLst/>
          </a:prstGeom>
        </p:spPr>
      </p:pic>
      <p:pic>
        <p:nvPicPr>
          <p:cNvPr id="7" name="Picture 6">
            <a:extLst>
              <a:ext uri="{FF2B5EF4-FFF2-40B4-BE49-F238E27FC236}">
                <a16:creationId xmlns:a16="http://schemas.microsoft.com/office/drawing/2014/main" id="{1E6762F3-0EAF-5B4D-C370-7959DF21E6CD}"/>
              </a:ext>
            </a:extLst>
          </p:cNvPr>
          <p:cNvPicPr>
            <a:picLocks noChangeAspect="1"/>
          </p:cNvPicPr>
          <p:nvPr/>
        </p:nvPicPr>
        <p:blipFill>
          <a:blip r:embed="rId3"/>
          <a:stretch>
            <a:fillRect/>
          </a:stretch>
        </p:blipFill>
        <p:spPr>
          <a:xfrm>
            <a:off x="163216" y="1973157"/>
            <a:ext cx="3985605" cy="4884843"/>
          </a:xfrm>
          <a:prstGeom prst="rect">
            <a:avLst/>
          </a:prstGeom>
        </p:spPr>
      </p:pic>
      <p:sp>
        <p:nvSpPr>
          <p:cNvPr id="9" name="TextBox 8">
            <a:extLst>
              <a:ext uri="{FF2B5EF4-FFF2-40B4-BE49-F238E27FC236}">
                <a16:creationId xmlns:a16="http://schemas.microsoft.com/office/drawing/2014/main" id="{588898D0-B1EC-DA68-16B8-5A3D511F6078}"/>
              </a:ext>
            </a:extLst>
          </p:cNvPr>
          <p:cNvSpPr txBox="1"/>
          <p:nvPr/>
        </p:nvSpPr>
        <p:spPr>
          <a:xfrm>
            <a:off x="4232262" y="5657671"/>
            <a:ext cx="7621838" cy="1200329"/>
          </a:xfrm>
          <a:prstGeom prst="rect">
            <a:avLst/>
          </a:prstGeom>
          <a:noFill/>
        </p:spPr>
        <p:txBody>
          <a:bodyPr wrap="square">
            <a:spAutoFit/>
          </a:bodyPr>
          <a:lstStyle/>
          <a:p>
            <a:pPr algn="just"/>
            <a:r>
              <a:rPr lang="en-US" sz="2400" b="1" i="0" dirty="0">
                <a:solidFill>
                  <a:srgbClr val="333333"/>
                </a:solidFill>
                <a:effectLst/>
                <a:latin typeface="inter-bold"/>
              </a:rPr>
              <a:t>Step 4:</a:t>
            </a:r>
            <a:r>
              <a:rPr lang="en-US" sz="2400" b="0" i="0" dirty="0">
                <a:solidFill>
                  <a:srgbClr val="333333"/>
                </a:solidFill>
                <a:effectLst/>
                <a:latin typeface="inter-regular"/>
              </a:rPr>
              <a:t> Now, we need to expand the </a:t>
            </a:r>
            <a:r>
              <a:rPr lang="en-US" sz="2400" b="1" i="0" dirty="0">
                <a:solidFill>
                  <a:srgbClr val="333333"/>
                </a:solidFill>
                <a:effectLst/>
                <a:latin typeface="inter-bold"/>
              </a:rPr>
              <a:t>Bank Transfer</a:t>
            </a:r>
            <a:r>
              <a:rPr lang="en-US" sz="2400" b="0" i="0" dirty="0">
                <a:solidFill>
                  <a:srgbClr val="333333"/>
                </a:solidFill>
                <a:effectLst/>
                <a:latin typeface="inter-regular"/>
              </a:rPr>
              <a:t> section to configure it for our Magento 2 store. Here we will find several fields to configure the payment method.</a:t>
            </a:r>
            <a:endParaRPr lang="en-US" sz="2400" dirty="0"/>
          </a:p>
        </p:txBody>
      </p:sp>
    </p:spTree>
    <p:extLst>
      <p:ext uri="{BB962C8B-B14F-4D97-AF65-F5344CB8AC3E}">
        <p14:creationId xmlns:p14="http://schemas.microsoft.com/office/powerpoint/2010/main" val="2171484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547063" y="0"/>
            <a:ext cx="10018713" cy="1367119"/>
          </a:xfrm>
        </p:spPr>
        <p:txBody>
          <a:bodyPr/>
          <a:lstStyle/>
          <a:p>
            <a:pPr marL="0" indent="0">
              <a:buNone/>
            </a:pPr>
            <a:r>
              <a:rPr lang="en-US" b="1" i="0" dirty="0">
                <a:solidFill>
                  <a:srgbClr val="333333"/>
                </a:solidFill>
                <a:effectLst/>
                <a:latin typeface="inter-bold"/>
              </a:rPr>
              <a:t>Step 5:</a:t>
            </a:r>
            <a:r>
              <a:rPr lang="en-US" b="0" i="0" dirty="0">
                <a:solidFill>
                  <a:srgbClr val="333333"/>
                </a:solidFill>
                <a:effectLst/>
                <a:latin typeface="inter-regular"/>
              </a:rPr>
              <a:t> Click on the </a:t>
            </a:r>
            <a:r>
              <a:rPr lang="en-US" b="1" i="0" dirty="0">
                <a:solidFill>
                  <a:srgbClr val="333333"/>
                </a:solidFill>
                <a:effectLst/>
                <a:latin typeface="inter-bold"/>
              </a:rPr>
              <a:t>Save Config</a:t>
            </a:r>
            <a:r>
              <a:rPr lang="en-US" b="0" i="0" dirty="0">
                <a:solidFill>
                  <a:srgbClr val="333333"/>
                </a:solidFill>
                <a:effectLst/>
                <a:latin typeface="inter-regular"/>
              </a:rPr>
              <a:t> button to confirm the Bank Transfer payment in Magento 2.</a:t>
            </a:r>
            <a:endParaRPr lang="en-US" dirty="0"/>
          </a:p>
        </p:txBody>
      </p:sp>
      <p:pic>
        <p:nvPicPr>
          <p:cNvPr id="5" name="Picture 4">
            <a:extLst>
              <a:ext uri="{FF2B5EF4-FFF2-40B4-BE49-F238E27FC236}">
                <a16:creationId xmlns:a16="http://schemas.microsoft.com/office/drawing/2014/main" id="{EF9E4708-3F95-81B2-71F7-84792D4BB1A0}"/>
              </a:ext>
            </a:extLst>
          </p:cNvPr>
          <p:cNvPicPr>
            <a:picLocks noChangeAspect="1"/>
          </p:cNvPicPr>
          <p:nvPr/>
        </p:nvPicPr>
        <p:blipFill>
          <a:blip r:embed="rId2"/>
          <a:stretch>
            <a:fillRect/>
          </a:stretch>
        </p:blipFill>
        <p:spPr>
          <a:xfrm>
            <a:off x="5170818" y="860345"/>
            <a:ext cx="5723116" cy="1013548"/>
          </a:xfrm>
          <a:prstGeom prst="rect">
            <a:avLst/>
          </a:prstGeom>
        </p:spPr>
      </p:pic>
      <p:sp>
        <p:nvSpPr>
          <p:cNvPr id="7" name="TextBox 6">
            <a:extLst>
              <a:ext uri="{FF2B5EF4-FFF2-40B4-BE49-F238E27FC236}">
                <a16:creationId xmlns:a16="http://schemas.microsoft.com/office/drawing/2014/main" id="{9B366D9A-F411-DC01-C09D-09D6FFD205A9}"/>
              </a:ext>
            </a:extLst>
          </p:cNvPr>
          <p:cNvSpPr txBox="1"/>
          <p:nvPr/>
        </p:nvSpPr>
        <p:spPr>
          <a:xfrm>
            <a:off x="1547063" y="1873893"/>
            <a:ext cx="10420819" cy="1200329"/>
          </a:xfrm>
          <a:prstGeom prst="rect">
            <a:avLst/>
          </a:prstGeom>
          <a:noFill/>
        </p:spPr>
        <p:txBody>
          <a:bodyPr wrap="square">
            <a:spAutoFit/>
          </a:bodyPr>
          <a:lstStyle/>
          <a:p>
            <a:pPr algn="just"/>
            <a:r>
              <a:rPr lang="en-US" sz="2400" b="1" i="0" dirty="0">
                <a:solidFill>
                  <a:srgbClr val="333333"/>
                </a:solidFill>
                <a:effectLst/>
                <a:latin typeface="inter-bold"/>
              </a:rPr>
              <a:t>Step 6:</a:t>
            </a:r>
            <a:r>
              <a:rPr lang="en-US" sz="2400" b="0" i="0" dirty="0">
                <a:solidFill>
                  <a:srgbClr val="333333"/>
                </a:solidFill>
                <a:effectLst/>
                <a:latin typeface="inter-regular"/>
              </a:rPr>
              <a:t> Once we saved the bank transfer payment method, it will show up on the frontend with the criteria we have set from the backend. Customers can choose their preferred payment method and place orders successfully.</a:t>
            </a:r>
            <a:endParaRPr lang="en-US" sz="2400" dirty="0"/>
          </a:p>
        </p:txBody>
      </p:sp>
      <p:pic>
        <p:nvPicPr>
          <p:cNvPr id="9" name="Picture 8">
            <a:extLst>
              <a:ext uri="{FF2B5EF4-FFF2-40B4-BE49-F238E27FC236}">
                <a16:creationId xmlns:a16="http://schemas.microsoft.com/office/drawing/2014/main" id="{5D44D738-8B16-E100-7DC8-5C388FA9FC20}"/>
              </a:ext>
            </a:extLst>
          </p:cNvPr>
          <p:cNvPicPr>
            <a:picLocks noChangeAspect="1"/>
          </p:cNvPicPr>
          <p:nvPr/>
        </p:nvPicPr>
        <p:blipFill>
          <a:blip r:embed="rId3"/>
          <a:stretch>
            <a:fillRect/>
          </a:stretch>
        </p:blipFill>
        <p:spPr>
          <a:xfrm>
            <a:off x="3707368" y="3074222"/>
            <a:ext cx="5346986" cy="3800665"/>
          </a:xfrm>
          <a:prstGeom prst="rect">
            <a:avLst/>
          </a:prstGeom>
        </p:spPr>
      </p:pic>
    </p:spTree>
    <p:extLst>
      <p:ext uri="{BB962C8B-B14F-4D97-AF65-F5344CB8AC3E}">
        <p14:creationId xmlns:p14="http://schemas.microsoft.com/office/powerpoint/2010/main" val="2778109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9A79-55AB-985F-1778-0E4D9E683983}"/>
              </a:ext>
            </a:extLst>
          </p:cNvPr>
          <p:cNvSpPr>
            <a:spLocks noGrp="1"/>
          </p:cNvSpPr>
          <p:nvPr>
            <p:ph type="title"/>
          </p:nvPr>
        </p:nvSpPr>
        <p:spPr>
          <a:xfrm>
            <a:off x="776098" y="0"/>
            <a:ext cx="10018713" cy="762002"/>
          </a:xfrm>
        </p:spPr>
        <p:txBody>
          <a:bodyPr>
            <a:normAutofit/>
          </a:bodyPr>
          <a:lstStyle/>
          <a:p>
            <a:r>
              <a:rPr lang="en-US" sz="3200" b="1" dirty="0">
                <a:solidFill>
                  <a:schemeClr val="accent1">
                    <a:lumMod val="75000"/>
                  </a:schemeClr>
                </a:solidFill>
                <a:latin typeface="inter-regular"/>
                <a:cs typeface="Arial" panose="020B0604020202020204" pitchFamily="34" charset="0"/>
              </a:rPr>
              <a:t>set up Cash on Delivery (COD) payment method</a:t>
            </a:r>
            <a:endParaRPr lang="en-US" sz="3200" dirty="0"/>
          </a:p>
        </p:txBody>
      </p:sp>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83215" y="-476250"/>
            <a:ext cx="10365910" cy="4921624"/>
          </a:xfrm>
        </p:spPr>
        <p:txBody>
          <a:bodyPr>
            <a:normAutofit/>
          </a:bodyPr>
          <a:lstStyle/>
          <a:p>
            <a:pPr marL="0" indent="0">
              <a:buNone/>
            </a:pPr>
            <a:r>
              <a:rPr lang="en-US" b="0" i="0" dirty="0">
                <a:effectLst/>
                <a:latin typeface="erdana"/>
              </a:rPr>
              <a:t>How to set up Cash on Delivery (COD) payment method in Magento 2?</a:t>
            </a:r>
          </a:p>
          <a:p>
            <a:pPr marL="0" indent="0" algn="just">
              <a:buNone/>
            </a:pPr>
            <a:r>
              <a:rPr lang="en-US" b="0" i="0" dirty="0">
                <a:effectLst/>
                <a:latin typeface="inter-regular"/>
              </a:rPr>
              <a:t>To set up the Cash on Delivery (COD) as a payment method, follow the below steps:</a:t>
            </a:r>
          </a:p>
          <a:p>
            <a:pPr marL="0" indent="0" algn="just">
              <a:buNone/>
            </a:pPr>
            <a:endParaRPr lang="en-US" b="0" i="0" dirty="0">
              <a:effectLst/>
              <a:latin typeface="inter-regular"/>
            </a:endParaRPr>
          </a:p>
        </p:txBody>
      </p:sp>
      <p:pic>
        <p:nvPicPr>
          <p:cNvPr id="5" name="Picture 4">
            <a:extLst>
              <a:ext uri="{FF2B5EF4-FFF2-40B4-BE49-F238E27FC236}">
                <a16:creationId xmlns:a16="http://schemas.microsoft.com/office/drawing/2014/main" id="{24E7E2E3-C43B-2D01-D8CB-8B5E58BAE1A0}"/>
              </a:ext>
            </a:extLst>
          </p:cNvPr>
          <p:cNvPicPr>
            <a:picLocks noChangeAspect="1"/>
          </p:cNvPicPr>
          <p:nvPr/>
        </p:nvPicPr>
        <p:blipFill>
          <a:blip r:embed="rId2"/>
          <a:stretch>
            <a:fillRect/>
          </a:stretch>
        </p:blipFill>
        <p:spPr>
          <a:xfrm>
            <a:off x="7653397" y="2101816"/>
            <a:ext cx="4267570" cy="4252328"/>
          </a:xfrm>
          <a:prstGeom prst="rect">
            <a:avLst/>
          </a:prstGeom>
        </p:spPr>
      </p:pic>
      <p:sp>
        <p:nvSpPr>
          <p:cNvPr id="7" name="TextBox 6">
            <a:extLst>
              <a:ext uri="{FF2B5EF4-FFF2-40B4-BE49-F238E27FC236}">
                <a16:creationId xmlns:a16="http://schemas.microsoft.com/office/drawing/2014/main" id="{A73C808C-4C44-BB47-CF8E-3532B2FF720C}"/>
              </a:ext>
            </a:extLst>
          </p:cNvPr>
          <p:cNvSpPr txBox="1"/>
          <p:nvPr/>
        </p:nvSpPr>
        <p:spPr>
          <a:xfrm>
            <a:off x="1687290" y="3429000"/>
            <a:ext cx="5702627" cy="1200329"/>
          </a:xfrm>
          <a:prstGeom prst="rect">
            <a:avLst/>
          </a:prstGeom>
          <a:noFill/>
        </p:spPr>
        <p:txBody>
          <a:bodyPr wrap="square">
            <a:spAutoFit/>
          </a:bodyPr>
          <a:lstStyle/>
          <a:p>
            <a:pPr algn="just"/>
            <a:r>
              <a:rPr lang="en-US" sz="2400" b="1" i="0" dirty="0">
                <a:effectLst/>
                <a:latin typeface="inter-bold"/>
              </a:rPr>
              <a:t>Step 1:</a:t>
            </a:r>
            <a:r>
              <a:rPr lang="en-US" sz="2400" b="0" i="0" dirty="0">
                <a:effectLst/>
                <a:latin typeface="inter-regular"/>
              </a:rPr>
              <a:t> Login to the Magento 2 Admin Panel.</a:t>
            </a:r>
          </a:p>
          <a:p>
            <a:pPr algn="just"/>
            <a:r>
              <a:rPr lang="en-US" sz="2400" b="1" i="0" dirty="0">
                <a:effectLst/>
                <a:latin typeface="inter-bold"/>
              </a:rPr>
              <a:t>Step 2:</a:t>
            </a:r>
            <a:r>
              <a:rPr lang="en-US" sz="2400" b="0" i="0" dirty="0">
                <a:effectLst/>
                <a:latin typeface="inter-regular"/>
              </a:rPr>
              <a:t> On the left sidebar of Magento 2, Go to </a:t>
            </a:r>
            <a:r>
              <a:rPr lang="en-US" sz="2400" b="1" i="0" dirty="0">
                <a:effectLst/>
                <a:latin typeface="inter-bold"/>
              </a:rPr>
              <a:t>STORE &gt;&gt; Configuration</a:t>
            </a:r>
            <a:endParaRPr lang="en-US" sz="2400" dirty="0"/>
          </a:p>
        </p:txBody>
      </p:sp>
    </p:spTree>
    <p:extLst>
      <p:ext uri="{BB962C8B-B14F-4D97-AF65-F5344CB8AC3E}">
        <p14:creationId xmlns:p14="http://schemas.microsoft.com/office/powerpoint/2010/main" val="999719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5459506" y="-89647"/>
            <a:ext cx="5002306" cy="1205755"/>
          </a:xfrm>
        </p:spPr>
        <p:txBody>
          <a:bodyPr/>
          <a:lstStyle/>
          <a:p>
            <a:r>
              <a:rPr lang="en-US" b="1" i="0" dirty="0">
                <a:solidFill>
                  <a:srgbClr val="333333"/>
                </a:solidFill>
                <a:effectLst/>
                <a:latin typeface="inter-bold"/>
              </a:rPr>
              <a:t>Step 3:</a:t>
            </a:r>
            <a:r>
              <a:rPr lang="en-US" b="0" i="0" dirty="0">
                <a:solidFill>
                  <a:srgbClr val="333333"/>
                </a:solidFill>
                <a:effectLst/>
                <a:latin typeface="inter-regular"/>
              </a:rPr>
              <a:t> Under the </a:t>
            </a:r>
            <a:r>
              <a:rPr lang="en-US" b="1" i="0" dirty="0">
                <a:solidFill>
                  <a:srgbClr val="333333"/>
                </a:solidFill>
                <a:effectLst/>
                <a:latin typeface="inter-bold"/>
              </a:rPr>
              <a:t>Sales</a:t>
            </a:r>
            <a:r>
              <a:rPr lang="en-US" b="0" i="0" dirty="0">
                <a:solidFill>
                  <a:srgbClr val="333333"/>
                </a:solidFill>
                <a:effectLst/>
                <a:latin typeface="inter-regular"/>
              </a:rPr>
              <a:t> section, click on the </a:t>
            </a:r>
            <a:r>
              <a:rPr lang="en-US" b="1" i="0" dirty="0">
                <a:solidFill>
                  <a:srgbClr val="333333"/>
                </a:solidFill>
                <a:effectLst/>
                <a:latin typeface="inter-bold"/>
              </a:rPr>
              <a:t>Payment Method</a:t>
            </a:r>
            <a:r>
              <a:rPr lang="en-US" b="0" i="0" dirty="0">
                <a:solidFill>
                  <a:srgbClr val="333333"/>
                </a:solidFill>
                <a:effectLst/>
                <a:latin typeface="inter-regular"/>
              </a:rPr>
              <a:t>.</a:t>
            </a:r>
            <a:endParaRPr lang="en-US" dirty="0"/>
          </a:p>
        </p:txBody>
      </p:sp>
      <p:pic>
        <p:nvPicPr>
          <p:cNvPr id="5" name="Picture 4">
            <a:extLst>
              <a:ext uri="{FF2B5EF4-FFF2-40B4-BE49-F238E27FC236}">
                <a16:creationId xmlns:a16="http://schemas.microsoft.com/office/drawing/2014/main" id="{069A6A9A-151C-FBC5-F553-4F7BB86A33E5}"/>
              </a:ext>
            </a:extLst>
          </p:cNvPr>
          <p:cNvPicPr>
            <a:picLocks noChangeAspect="1"/>
          </p:cNvPicPr>
          <p:nvPr/>
        </p:nvPicPr>
        <p:blipFill>
          <a:blip r:embed="rId2"/>
          <a:stretch>
            <a:fillRect/>
          </a:stretch>
        </p:blipFill>
        <p:spPr>
          <a:xfrm>
            <a:off x="1927413" y="0"/>
            <a:ext cx="3779848" cy="5082980"/>
          </a:xfrm>
          <a:prstGeom prst="rect">
            <a:avLst/>
          </a:prstGeom>
        </p:spPr>
      </p:pic>
      <p:pic>
        <p:nvPicPr>
          <p:cNvPr id="7" name="Picture 6">
            <a:extLst>
              <a:ext uri="{FF2B5EF4-FFF2-40B4-BE49-F238E27FC236}">
                <a16:creationId xmlns:a16="http://schemas.microsoft.com/office/drawing/2014/main" id="{5A6DC749-8447-5BDD-060E-54BB80BBEFAA}"/>
              </a:ext>
            </a:extLst>
          </p:cNvPr>
          <p:cNvPicPr>
            <a:picLocks noChangeAspect="1"/>
          </p:cNvPicPr>
          <p:nvPr/>
        </p:nvPicPr>
        <p:blipFill>
          <a:blip r:embed="rId3"/>
          <a:stretch>
            <a:fillRect/>
          </a:stretch>
        </p:blipFill>
        <p:spPr>
          <a:xfrm>
            <a:off x="7777534" y="1881758"/>
            <a:ext cx="4383741" cy="4958104"/>
          </a:xfrm>
          <a:prstGeom prst="rect">
            <a:avLst/>
          </a:prstGeom>
        </p:spPr>
      </p:pic>
      <p:sp>
        <p:nvSpPr>
          <p:cNvPr id="9" name="TextBox 8">
            <a:extLst>
              <a:ext uri="{FF2B5EF4-FFF2-40B4-BE49-F238E27FC236}">
                <a16:creationId xmlns:a16="http://schemas.microsoft.com/office/drawing/2014/main" id="{E26EB919-8CE8-8480-5431-E973C60B21AF}"/>
              </a:ext>
            </a:extLst>
          </p:cNvPr>
          <p:cNvSpPr txBox="1"/>
          <p:nvPr/>
        </p:nvSpPr>
        <p:spPr>
          <a:xfrm>
            <a:off x="1439487" y="5270202"/>
            <a:ext cx="6338047" cy="1569660"/>
          </a:xfrm>
          <a:prstGeom prst="rect">
            <a:avLst/>
          </a:prstGeom>
          <a:noFill/>
        </p:spPr>
        <p:txBody>
          <a:bodyPr wrap="square">
            <a:spAutoFit/>
          </a:bodyPr>
          <a:lstStyle/>
          <a:p>
            <a:pPr algn="just"/>
            <a:r>
              <a:rPr lang="en-US" sz="2400" b="1" i="0" dirty="0">
                <a:solidFill>
                  <a:srgbClr val="333333"/>
                </a:solidFill>
                <a:effectLst/>
                <a:latin typeface="inter-bold"/>
              </a:rPr>
              <a:t>Step 4:</a:t>
            </a:r>
            <a:r>
              <a:rPr lang="en-US" sz="2400" b="0" i="0" dirty="0">
                <a:solidFill>
                  <a:srgbClr val="333333"/>
                </a:solidFill>
                <a:effectLst/>
                <a:latin typeface="inter-regular"/>
              </a:rPr>
              <a:t> Expand the </a:t>
            </a:r>
            <a:r>
              <a:rPr lang="en-US" sz="2400" b="1" i="0" dirty="0">
                <a:solidFill>
                  <a:srgbClr val="333333"/>
                </a:solidFill>
                <a:effectLst/>
                <a:latin typeface="inter-bold"/>
              </a:rPr>
              <a:t>Cash on Delivery</a:t>
            </a:r>
            <a:r>
              <a:rPr lang="en-US" sz="2400" b="0" i="0" dirty="0">
                <a:solidFill>
                  <a:srgbClr val="333333"/>
                </a:solidFill>
                <a:effectLst/>
                <a:latin typeface="inter-regular"/>
              </a:rPr>
              <a:t> Payment section to configure it for our Magento 2 store. Here we will find several fields to configure the payment method.</a:t>
            </a:r>
            <a:endParaRPr lang="en-US" sz="2400" dirty="0"/>
          </a:p>
        </p:txBody>
      </p:sp>
    </p:spTree>
    <p:extLst>
      <p:ext uri="{BB962C8B-B14F-4D97-AF65-F5344CB8AC3E}">
        <p14:creationId xmlns:p14="http://schemas.microsoft.com/office/powerpoint/2010/main" val="784330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556027" y="-883024"/>
            <a:ext cx="10018713" cy="3124201"/>
          </a:xfrm>
        </p:spPr>
        <p:txBody>
          <a:bodyPr/>
          <a:lstStyle/>
          <a:p>
            <a:pPr marL="0" indent="0">
              <a:buNone/>
            </a:pPr>
            <a:r>
              <a:rPr lang="en-US" b="1" i="0" dirty="0">
                <a:solidFill>
                  <a:srgbClr val="333333"/>
                </a:solidFill>
                <a:effectLst/>
                <a:latin typeface="inter-bold"/>
              </a:rPr>
              <a:t>Step 5:</a:t>
            </a:r>
            <a:r>
              <a:rPr lang="en-US" b="0" i="0" dirty="0">
                <a:solidFill>
                  <a:srgbClr val="333333"/>
                </a:solidFill>
                <a:effectLst/>
                <a:latin typeface="inter-regular"/>
              </a:rPr>
              <a:t> Click on the </a:t>
            </a:r>
            <a:r>
              <a:rPr lang="en-US" b="1" i="0" dirty="0">
                <a:solidFill>
                  <a:srgbClr val="333333"/>
                </a:solidFill>
                <a:effectLst/>
                <a:latin typeface="inter-bold"/>
              </a:rPr>
              <a:t>Save Config</a:t>
            </a:r>
            <a:r>
              <a:rPr lang="en-US" b="0" i="0" dirty="0">
                <a:solidFill>
                  <a:srgbClr val="333333"/>
                </a:solidFill>
                <a:effectLst/>
                <a:latin typeface="inter-regular"/>
              </a:rPr>
              <a:t> button to confirm the Cash on Delivery payment in Magento 2.</a:t>
            </a:r>
            <a:endParaRPr lang="en-US" dirty="0"/>
          </a:p>
        </p:txBody>
      </p:sp>
      <p:pic>
        <p:nvPicPr>
          <p:cNvPr id="5" name="Picture 4">
            <a:extLst>
              <a:ext uri="{FF2B5EF4-FFF2-40B4-BE49-F238E27FC236}">
                <a16:creationId xmlns:a16="http://schemas.microsoft.com/office/drawing/2014/main" id="{5279534E-3F82-1EEA-D1EC-2A845FB4219A}"/>
              </a:ext>
            </a:extLst>
          </p:cNvPr>
          <p:cNvPicPr>
            <a:picLocks noChangeAspect="1"/>
          </p:cNvPicPr>
          <p:nvPr/>
        </p:nvPicPr>
        <p:blipFill>
          <a:blip r:embed="rId2"/>
          <a:stretch>
            <a:fillRect/>
          </a:stretch>
        </p:blipFill>
        <p:spPr>
          <a:xfrm>
            <a:off x="5283770" y="664158"/>
            <a:ext cx="5267689" cy="1346418"/>
          </a:xfrm>
          <a:prstGeom prst="rect">
            <a:avLst/>
          </a:prstGeom>
        </p:spPr>
      </p:pic>
      <p:sp>
        <p:nvSpPr>
          <p:cNvPr id="7" name="TextBox 6">
            <a:extLst>
              <a:ext uri="{FF2B5EF4-FFF2-40B4-BE49-F238E27FC236}">
                <a16:creationId xmlns:a16="http://schemas.microsoft.com/office/drawing/2014/main" id="{1DB0A0C6-9BAD-59B9-79A7-32D46CB186C1}"/>
              </a:ext>
            </a:extLst>
          </p:cNvPr>
          <p:cNvSpPr txBox="1"/>
          <p:nvPr/>
        </p:nvSpPr>
        <p:spPr>
          <a:xfrm>
            <a:off x="1556027" y="1936734"/>
            <a:ext cx="9927761" cy="1569660"/>
          </a:xfrm>
          <a:prstGeom prst="rect">
            <a:avLst/>
          </a:prstGeom>
          <a:noFill/>
        </p:spPr>
        <p:txBody>
          <a:bodyPr wrap="square">
            <a:spAutoFit/>
          </a:bodyPr>
          <a:lstStyle/>
          <a:p>
            <a:pPr algn="just"/>
            <a:r>
              <a:rPr lang="en-US" sz="2400" b="1" i="0" dirty="0">
                <a:solidFill>
                  <a:srgbClr val="333333"/>
                </a:solidFill>
                <a:effectLst/>
                <a:latin typeface="inter-bold"/>
              </a:rPr>
              <a:t>Step 6:</a:t>
            </a:r>
            <a:r>
              <a:rPr lang="en-US" sz="2400" b="0" i="0" dirty="0">
                <a:solidFill>
                  <a:srgbClr val="333333"/>
                </a:solidFill>
                <a:effectLst/>
                <a:latin typeface="inter-regular"/>
              </a:rPr>
              <a:t> Once we saved Cash On Delivery (COD) payment method, it will show up on the frontend with the criteria we have set from the backend. Customers can select the payment method as per their choice and place orders successfully.</a:t>
            </a:r>
            <a:endParaRPr lang="en-US" sz="2400" dirty="0"/>
          </a:p>
        </p:txBody>
      </p:sp>
      <p:pic>
        <p:nvPicPr>
          <p:cNvPr id="9" name="Picture 8">
            <a:extLst>
              <a:ext uri="{FF2B5EF4-FFF2-40B4-BE49-F238E27FC236}">
                <a16:creationId xmlns:a16="http://schemas.microsoft.com/office/drawing/2014/main" id="{170036FB-1F62-FE0C-705A-EDF4D40B5DAE}"/>
              </a:ext>
            </a:extLst>
          </p:cNvPr>
          <p:cNvPicPr>
            <a:picLocks noChangeAspect="1"/>
          </p:cNvPicPr>
          <p:nvPr/>
        </p:nvPicPr>
        <p:blipFill>
          <a:blip r:embed="rId3"/>
          <a:stretch>
            <a:fillRect/>
          </a:stretch>
        </p:blipFill>
        <p:spPr>
          <a:xfrm>
            <a:off x="5436104" y="3105434"/>
            <a:ext cx="5115355" cy="3760694"/>
          </a:xfrm>
          <a:prstGeom prst="rect">
            <a:avLst/>
          </a:prstGeom>
        </p:spPr>
      </p:pic>
    </p:spTree>
    <p:extLst>
      <p:ext uri="{BB962C8B-B14F-4D97-AF65-F5344CB8AC3E}">
        <p14:creationId xmlns:p14="http://schemas.microsoft.com/office/powerpoint/2010/main" val="4098675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9A79-55AB-985F-1778-0E4D9E683983}"/>
              </a:ext>
            </a:extLst>
          </p:cNvPr>
          <p:cNvSpPr>
            <a:spLocks noGrp="1"/>
          </p:cNvSpPr>
          <p:nvPr>
            <p:ph type="title"/>
          </p:nvPr>
        </p:nvSpPr>
        <p:spPr>
          <a:xfrm>
            <a:off x="1412593" y="80683"/>
            <a:ext cx="4979241" cy="753035"/>
          </a:xfrm>
        </p:spPr>
        <p:txBody>
          <a:bodyPr>
            <a:normAutofit/>
          </a:bodyPr>
          <a:lstStyle/>
          <a:p>
            <a:r>
              <a:rPr lang="en-US" sz="3600" b="1" dirty="0">
                <a:solidFill>
                  <a:schemeClr val="accent1">
                    <a:lumMod val="75000"/>
                  </a:schemeClr>
                </a:solidFill>
                <a:latin typeface="Arial" panose="020B0604020202020204" pitchFamily="34" charset="0"/>
                <a:cs typeface="Arial" panose="020B0604020202020204" pitchFamily="34" charset="0"/>
              </a:rPr>
              <a:t>Payment Methods   </a:t>
            </a:r>
            <a:endParaRPr lang="en-US" sz="3600" dirty="0"/>
          </a:p>
        </p:txBody>
      </p:sp>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878757" y="1237130"/>
            <a:ext cx="10018713" cy="4787152"/>
          </a:xfrm>
        </p:spPr>
        <p:txBody>
          <a:bodyPr>
            <a:normAutofit lnSpcReduction="10000"/>
          </a:bodyPr>
          <a:lstStyle/>
          <a:p>
            <a:pPr marL="0" indent="0">
              <a:buNone/>
            </a:pPr>
            <a:r>
              <a:rPr lang="en-US" dirty="0">
                <a:latin typeface="inter-regular"/>
                <a:cs typeface="Arial" panose="020B0604020202020204" pitchFamily="34" charset="0"/>
              </a:rPr>
              <a:t>Payment Methods in Magento 2</a:t>
            </a:r>
          </a:p>
          <a:p>
            <a:pPr marL="0" indent="0">
              <a:buNone/>
            </a:pPr>
            <a:r>
              <a:rPr lang="en-US" dirty="0">
                <a:latin typeface="inter-regular"/>
                <a:cs typeface="Arial" panose="020B0604020202020204" pitchFamily="34" charset="0"/>
              </a:rPr>
              <a:t>Magento 2 supports the following payment methods:</a:t>
            </a:r>
          </a:p>
          <a:p>
            <a:pPr marL="0" indent="0">
              <a:buNone/>
            </a:pPr>
            <a:r>
              <a:rPr lang="en-US" dirty="0">
                <a:latin typeface="inter-regular"/>
                <a:cs typeface="Arial" panose="020B0604020202020204" pitchFamily="34" charset="0"/>
              </a:rPr>
              <a:t>	1. Check/Money Order</a:t>
            </a:r>
          </a:p>
          <a:p>
            <a:pPr marL="0" indent="0">
              <a:buNone/>
            </a:pPr>
            <a:r>
              <a:rPr lang="en-US" dirty="0">
                <a:latin typeface="inter-regular"/>
                <a:cs typeface="Arial" panose="020B0604020202020204" pitchFamily="34" charset="0"/>
              </a:rPr>
              <a:t>	2. Bank Transfer Payment</a:t>
            </a:r>
          </a:p>
          <a:p>
            <a:pPr marL="0" indent="0">
              <a:buNone/>
            </a:pPr>
            <a:r>
              <a:rPr lang="en-US" dirty="0">
                <a:latin typeface="inter-regular"/>
                <a:cs typeface="Arial" panose="020B0604020202020204" pitchFamily="34" charset="0"/>
              </a:rPr>
              <a:t>	3. Cash on Delivery Payment</a:t>
            </a:r>
          </a:p>
          <a:p>
            <a:pPr marL="0" indent="0">
              <a:buNone/>
            </a:pPr>
            <a:r>
              <a:rPr lang="en-US" dirty="0">
                <a:latin typeface="inter-regular"/>
                <a:cs typeface="Arial" panose="020B0604020202020204" pitchFamily="34" charset="0"/>
              </a:rPr>
              <a:t>	4. Zero Subtotal Checkout</a:t>
            </a:r>
          </a:p>
          <a:p>
            <a:pPr marL="0" indent="0">
              <a:buNone/>
            </a:pPr>
            <a:r>
              <a:rPr lang="en-US" dirty="0">
                <a:latin typeface="inter-regular"/>
                <a:cs typeface="Arial" panose="020B0604020202020204" pitchFamily="34" charset="0"/>
              </a:rPr>
              <a:t>	5. Purchase Order</a:t>
            </a:r>
          </a:p>
          <a:p>
            <a:pPr marL="0" indent="0" algn="just">
              <a:buNone/>
            </a:pPr>
            <a:r>
              <a:rPr lang="en-US" dirty="0">
                <a:latin typeface="inter-regular"/>
                <a:cs typeface="Arial" panose="020B0604020202020204" pitchFamily="34" charset="0"/>
              </a:rPr>
              <a:t>	Out of the box, Magento 2 also supports third-party services PayPal and Authorize.net for payment. To activate these methods, we just need to enter our personal data received from the payment provider.</a:t>
            </a:r>
          </a:p>
        </p:txBody>
      </p:sp>
    </p:spTree>
    <p:extLst>
      <p:ext uri="{BB962C8B-B14F-4D97-AF65-F5344CB8AC3E}">
        <p14:creationId xmlns:p14="http://schemas.microsoft.com/office/powerpoint/2010/main" val="3379368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9A79-55AB-985F-1778-0E4D9E683983}"/>
              </a:ext>
            </a:extLst>
          </p:cNvPr>
          <p:cNvSpPr>
            <a:spLocks noGrp="1"/>
          </p:cNvSpPr>
          <p:nvPr>
            <p:ph type="title"/>
          </p:nvPr>
        </p:nvSpPr>
        <p:spPr>
          <a:xfrm>
            <a:off x="776100" y="-156883"/>
            <a:ext cx="10018713" cy="1752599"/>
          </a:xfrm>
        </p:spPr>
        <p:txBody>
          <a:bodyPr>
            <a:normAutofit/>
          </a:bodyPr>
          <a:lstStyle/>
          <a:p>
            <a:r>
              <a:rPr lang="en-US" sz="3200" b="1" dirty="0">
                <a:solidFill>
                  <a:schemeClr val="accent1">
                    <a:lumMod val="75000"/>
                  </a:schemeClr>
                </a:solidFill>
                <a:latin typeface="inter-regular"/>
                <a:cs typeface="Arial" panose="020B0604020202020204" pitchFamily="34" charset="0"/>
              </a:rPr>
              <a:t>set up Zero Subtotal Checkout payment method</a:t>
            </a:r>
            <a:br>
              <a:rPr lang="en-US" sz="3200" b="1" dirty="0">
                <a:solidFill>
                  <a:schemeClr val="accent1">
                    <a:lumMod val="75000"/>
                  </a:schemeClr>
                </a:solidFill>
                <a:latin typeface="inter-regular"/>
                <a:cs typeface="Arial" panose="020B0604020202020204" pitchFamily="34" charset="0"/>
              </a:rPr>
            </a:br>
            <a:endParaRPr lang="en-US" sz="3200" dirty="0"/>
          </a:p>
        </p:txBody>
      </p:sp>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762215" y="587187"/>
            <a:ext cx="10018713" cy="3411072"/>
          </a:xfrm>
        </p:spPr>
        <p:txBody>
          <a:bodyPr/>
          <a:lstStyle/>
          <a:p>
            <a:pPr marL="0" indent="0">
              <a:buNone/>
            </a:pPr>
            <a:r>
              <a:rPr lang="en-US" b="0" i="0" dirty="0">
                <a:effectLst/>
                <a:latin typeface="erdana"/>
              </a:rPr>
              <a:t>How to set up Zero Subtotal Checkout payment method in Magento 2?</a:t>
            </a:r>
          </a:p>
          <a:p>
            <a:pPr marL="0" indent="0" algn="just">
              <a:buNone/>
            </a:pPr>
            <a:r>
              <a:rPr lang="en-US" b="0" i="0" dirty="0">
                <a:effectLst/>
                <a:latin typeface="inter-regular"/>
              </a:rPr>
              <a:t>To set up the Zero Subtotal Checkout as a payment method, follow the below steps:</a:t>
            </a:r>
          </a:p>
          <a:p>
            <a:pPr algn="just"/>
            <a:r>
              <a:rPr lang="en-US" b="1" i="0" dirty="0">
                <a:effectLst/>
                <a:latin typeface="inter-bold"/>
              </a:rPr>
              <a:t>Step 1:</a:t>
            </a:r>
            <a:r>
              <a:rPr lang="en-US" b="0" i="0" dirty="0">
                <a:effectLst/>
                <a:latin typeface="inter-regular"/>
              </a:rPr>
              <a:t> Login to the Magento 2 Admin Panel.</a:t>
            </a:r>
          </a:p>
          <a:p>
            <a:pPr algn="just"/>
            <a:r>
              <a:rPr lang="en-US" b="1" i="0" dirty="0">
                <a:effectLst/>
                <a:latin typeface="inter-bold"/>
              </a:rPr>
              <a:t>Step 2:</a:t>
            </a:r>
            <a:r>
              <a:rPr lang="en-US" b="0" i="0" dirty="0">
                <a:effectLst/>
                <a:latin typeface="inter-regular"/>
              </a:rPr>
              <a:t> On the left sidebar of Magento 2, </a:t>
            </a:r>
          </a:p>
          <a:p>
            <a:pPr marL="0" indent="0" algn="just">
              <a:buNone/>
            </a:pPr>
            <a:r>
              <a:rPr lang="en-US" b="0" i="0" dirty="0">
                <a:effectLst/>
                <a:latin typeface="inter-regular"/>
              </a:rPr>
              <a:t>    Go to </a:t>
            </a:r>
            <a:r>
              <a:rPr lang="en-US" b="1" i="0" dirty="0">
                <a:effectLst/>
                <a:latin typeface="inter-bold"/>
              </a:rPr>
              <a:t>STORE &gt;&gt; Configuration</a:t>
            </a:r>
            <a:r>
              <a:rPr lang="en-US" b="0" i="0" dirty="0">
                <a:effectLst/>
                <a:latin typeface="inter-regular"/>
              </a:rPr>
              <a:t>.</a:t>
            </a:r>
          </a:p>
          <a:p>
            <a:endParaRPr lang="en-US" dirty="0"/>
          </a:p>
        </p:txBody>
      </p:sp>
      <p:pic>
        <p:nvPicPr>
          <p:cNvPr id="5" name="Picture 4">
            <a:extLst>
              <a:ext uri="{FF2B5EF4-FFF2-40B4-BE49-F238E27FC236}">
                <a16:creationId xmlns:a16="http://schemas.microsoft.com/office/drawing/2014/main" id="{156607B6-3E5B-C336-E945-32F9F5B1F460}"/>
              </a:ext>
            </a:extLst>
          </p:cNvPr>
          <p:cNvPicPr>
            <a:picLocks noChangeAspect="1"/>
          </p:cNvPicPr>
          <p:nvPr/>
        </p:nvPicPr>
        <p:blipFill>
          <a:blip r:embed="rId2"/>
          <a:stretch>
            <a:fillRect/>
          </a:stretch>
        </p:blipFill>
        <p:spPr>
          <a:xfrm>
            <a:off x="7898843" y="2510116"/>
            <a:ext cx="4229467" cy="4206605"/>
          </a:xfrm>
          <a:prstGeom prst="rect">
            <a:avLst/>
          </a:prstGeom>
        </p:spPr>
      </p:pic>
    </p:spTree>
    <p:extLst>
      <p:ext uri="{BB962C8B-B14F-4D97-AF65-F5344CB8AC3E}">
        <p14:creationId xmlns:p14="http://schemas.microsoft.com/office/powerpoint/2010/main" val="2793684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4F71FE-DC98-D579-417C-6315D64BD8B0}"/>
              </a:ext>
            </a:extLst>
          </p:cNvPr>
          <p:cNvSpPr txBox="1"/>
          <p:nvPr/>
        </p:nvSpPr>
        <p:spPr>
          <a:xfrm>
            <a:off x="3505200" y="87004"/>
            <a:ext cx="4876800" cy="830997"/>
          </a:xfrm>
          <a:prstGeom prst="rect">
            <a:avLst/>
          </a:prstGeom>
          <a:noFill/>
        </p:spPr>
        <p:txBody>
          <a:bodyPr wrap="square">
            <a:spAutoFit/>
          </a:bodyPr>
          <a:lstStyle/>
          <a:p>
            <a:r>
              <a:rPr lang="en-US" sz="2400" b="1" i="0" dirty="0">
                <a:solidFill>
                  <a:srgbClr val="333333"/>
                </a:solidFill>
                <a:effectLst/>
                <a:latin typeface="inter-bold"/>
              </a:rPr>
              <a:t>Step 3:</a:t>
            </a:r>
            <a:r>
              <a:rPr lang="en-US" sz="2400" b="0" i="0" dirty="0">
                <a:solidFill>
                  <a:srgbClr val="333333"/>
                </a:solidFill>
                <a:effectLst/>
                <a:latin typeface="inter-regular"/>
              </a:rPr>
              <a:t> Under the </a:t>
            </a:r>
            <a:r>
              <a:rPr lang="en-US" sz="2400" b="1" i="0" dirty="0">
                <a:solidFill>
                  <a:srgbClr val="333333"/>
                </a:solidFill>
                <a:effectLst/>
                <a:latin typeface="inter-bold"/>
              </a:rPr>
              <a:t>Sales</a:t>
            </a:r>
            <a:r>
              <a:rPr lang="en-US" sz="2400" b="0" i="0" dirty="0">
                <a:solidFill>
                  <a:srgbClr val="333333"/>
                </a:solidFill>
                <a:effectLst/>
                <a:latin typeface="inter-regular"/>
              </a:rPr>
              <a:t> section, click on the </a:t>
            </a:r>
            <a:r>
              <a:rPr lang="en-US" sz="2400" b="1" i="0" dirty="0">
                <a:solidFill>
                  <a:srgbClr val="333333"/>
                </a:solidFill>
                <a:effectLst/>
                <a:latin typeface="inter-bold"/>
              </a:rPr>
              <a:t>Payment Method</a:t>
            </a:r>
            <a:r>
              <a:rPr lang="en-US" sz="2400" b="0" i="0" dirty="0">
                <a:solidFill>
                  <a:srgbClr val="333333"/>
                </a:solidFill>
                <a:effectLst/>
                <a:latin typeface="inter-regular"/>
              </a:rPr>
              <a:t>.</a:t>
            </a:r>
            <a:endParaRPr lang="en-US" sz="2400" dirty="0"/>
          </a:p>
        </p:txBody>
      </p:sp>
      <p:pic>
        <p:nvPicPr>
          <p:cNvPr id="7" name="Picture 6">
            <a:extLst>
              <a:ext uri="{FF2B5EF4-FFF2-40B4-BE49-F238E27FC236}">
                <a16:creationId xmlns:a16="http://schemas.microsoft.com/office/drawing/2014/main" id="{06EC1BEA-2C60-FC4B-4246-2AB8430E2584}"/>
              </a:ext>
            </a:extLst>
          </p:cNvPr>
          <p:cNvPicPr>
            <a:picLocks noChangeAspect="1"/>
          </p:cNvPicPr>
          <p:nvPr/>
        </p:nvPicPr>
        <p:blipFill>
          <a:blip r:embed="rId2"/>
          <a:stretch>
            <a:fillRect/>
          </a:stretch>
        </p:blipFill>
        <p:spPr>
          <a:xfrm>
            <a:off x="8256495" y="0"/>
            <a:ext cx="3817951" cy="5105842"/>
          </a:xfrm>
          <a:prstGeom prst="rect">
            <a:avLst/>
          </a:prstGeom>
        </p:spPr>
      </p:pic>
      <p:pic>
        <p:nvPicPr>
          <p:cNvPr id="9" name="Picture 8">
            <a:extLst>
              <a:ext uri="{FF2B5EF4-FFF2-40B4-BE49-F238E27FC236}">
                <a16:creationId xmlns:a16="http://schemas.microsoft.com/office/drawing/2014/main" id="{2425B0F7-B579-3D72-236D-59B2BE8074A3}"/>
              </a:ext>
            </a:extLst>
          </p:cNvPr>
          <p:cNvPicPr>
            <a:picLocks noChangeAspect="1"/>
          </p:cNvPicPr>
          <p:nvPr/>
        </p:nvPicPr>
        <p:blipFill>
          <a:blip r:embed="rId3"/>
          <a:stretch>
            <a:fillRect/>
          </a:stretch>
        </p:blipFill>
        <p:spPr>
          <a:xfrm>
            <a:off x="117554" y="2195537"/>
            <a:ext cx="5619857" cy="4575459"/>
          </a:xfrm>
          <a:prstGeom prst="rect">
            <a:avLst/>
          </a:prstGeom>
        </p:spPr>
      </p:pic>
      <p:sp>
        <p:nvSpPr>
          <p:cNvPr id="11" name="TextBox 10">
            <a:extLst>
              <a:ext uri="{FF2B5EF4-FFF2-40B4-BE49-F238E27FC236}">
                <a16:creationId xmlns:a16="http://schemas.microsoft.com/office/drawing/2014/main" id="{B1850F28-BC22-0C1A-2063-F78BBDFCFC68}"/>
              </a:ext>
            </a:extLst>
          </p:cNvPr>
          <p:cNvSpPr txBox="1"/>
          <p:nvPr/>
        </p:nvSpPr>
        <p:spPr>
          <a:xfrm>
            <a:off x="5737411" y="5570667"/>
            <a:ext cx="6831106" cy="1200329"/>
          </a:xfrm>
          <a:prstGeom prst="rect">
            <a:avLst/>
          </a:prstGeom>
          <a:noFill/>
        </p:spPr>
        <p:txBody>
          <a:bodyPr wrap="square">
            <a:spAutoFit/>
          </a:bodyPr>
          <a:lstStyle/>
          <a:p>
            <a:r>
              <a:rPr lang="en-US" sz="2400" b="1" i="0" dirty="0">
                <a:solidFill>
                  <a:srgbClr val="333333"/>
                </a:solidFill>
                <a:effectLst/>
                <a:latin typeface="inter-bold"/>
              </a:rPr>
              <a:t>Step 4:</a:t>
            </a:r>
            <a:r>
              <a:rPr lang="en-US" sz="2400" b="0" i="0" dirty="0">
                <a:solidFill>
                  <a:srgbClr val="333333"/>
                </a:solidFill>
                <a:effectLst/>
                <a:latin typeface="inter-regular"/>
              </a:rPr>
              <a:t> Here, we need to expand the </a:t>
            </a:r>
            <a:r>
              <a:rPr lang="en-US" sz="2400" b="1" i="0" dirty="0">
                <a:solidFill>
                  <a:srgbClr val="333333"/>
                </a:solidFill>
                <a:effectLst/>
                <a:latin typeface="inter-bold"/>
              </a:rPr>
              <a:t>Zero Subtotal Checkout</a:t>
            </a:r>
            <a:r>
              <a:rPr lang="en-US" sz="2400" b="0" i="0" dirty="0">
                <a:solidFill>
                  <a:srgbClr val="333333"/>
                </a:solidFill>
                <a:effectLst/>
                <a:latin typeface="inter-regular"/>
              </a:rPr>
              <a:t> section and complete the given fields by providing the required details.</a:t>
            </a:r>
            <a:endParaRPr lang="en-US" sz="2400" dirty="0"/>
          </a:p>
        </p:txBody>
      </p:sp>
    </p:spTree>
    <p:extLst>
      <p:ext uri="{BB962C8B-B14F-4D97-AF65-F5344CB8AC3E}">
        <p14:creationId xmlns:p14="http://schemas.microsoft.com/office/powerpoint/2010/main" val="2354021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63604" y="273421"/>
            <a:ext cx="10018713" cy="1913966"/>
          </a:xfrm>
        </p:spPr>
        <p:txBody>
          <a:bodyPr/>
          <a:lstStyle/>
          <a:p>
            <a:pPr marL="0" indent="0">
              <a:buNone/>
            </a:pPr>
            <a:r>
              <a:rPr lang="en-US" b="1" i="0" dirty="0">
                <a:solidFill>
                  <a:srgbClr val="333333"/>
                </a:solidFill>
                <a:effectLst/>
                <a:latin typeface="inter-bold"/>
              </a:rPr>
              <a:t>Step 5:</a:t>
            </a:r>
            <a:r>
              <a:rPr lang="en-US" b="0" i="0" dirty="0">
                <a:solidFill>
                  <a:srgbClr val="333333"/>
                </a:solidFill>
                <a:effectLst/>
                <a:latin typeface="inter-regular"/>
              </a:rPr>
              <a:t> When completed, click on the </a:t>
            </a:r>
            <a:r>
              <a:rPr lang="en-US" b="1" i="0" dirty="0">
                <a:solidFill>
                  <a:srgbClr val="333333"/>
                </a:solidFill>
                <a:effectLst/>
                <a:latin typeface="inter-bold"/>
              </a:rPr>
              <a:t>Save Config</a:t>
            </a:r>
            <a:r>
              <a:rPr lang="en-US" b="0" i="0" dirty="0">
                <a:solidFill>
                  <a:srgbClr val="333333"/>
                </a:solidFill>
                <a:effectLst/>
                <a:latin typeface="inter-regular"/>
              </a:rPr>
              <a:t> button to confirm the Zero Subtotal Checkout payment method.</a:t>
            </a:r>
            <a:endParaRPr lang="en-US" dirty="0"/>
          </a:p>
        </p:txBody>
      </p:sp>
      <p:pic>
        <p:nvPicPr>
          <p:cNvPr id="5" name="Picture 4">
            <a:extLst>
              <a:ext uri="{FF2B5EF4-FFF2-40B4-BE49-F238E27FC236}">
                <a16:creationId xmlns:a16="http://schemas.microsoft.com/office/drawing/2014/main" id="{EF17C5A9-384C-C536-5D4B-194800D76881}"/>
              </a:ext>
            </a:extLst>
          </p:cNvPr>
          <p:cNvPicPr>
            <a:picLocks noChangeAspect="1"/>
          </p:cNvPicPr>
          <p:nvPr/>
        </p:nvPicPr>
        <p:blipFill>
          <a:blip r:embed="rId2"/>
          <a:stretch>
            <a:fillRect/>
          </a:stretch>
        </p:blipFill>
        <p:spPr>
          <a:xfrm>
            <a:off x="2699360" y="2187387"/>
            <a:ext cx="6793280" cy="1569660"/>
          </a:xfrm>
          <a:prstGeom prst="rect">
            <a:avLst/>
          </a:prstGeom>
        </p:spPr>
      </p:pic>
      <p:sp>
        <p:nvSpPr>
          <p:cNvPr id="7" name="TextBox 6">
            <a:extLst>
              <a:ext uri="{FF2B5EF4-FFF2-40B4-BE49-F238E27FC236}">
                <a16:creationId xmlns:a16="http://schemas.microsoft.com/office/drawing/2014/main" id="{901FA591-5544-119B-01C2-60C89C53D9B2}"/>
              </a:ext>
            </a:extLst>
          </p:cNvPr>
          <p:cNvSpPr txBox="1"/>
          <p:nvPr/>
        </p:nvSpPr>
        <p:spPr>
          <a:xfrm>
            <a:off x="1663604" y="3885783"/>
            <a:ext cx="9757431" cy="1569660"/>
          </a:xfrm>
          <a:prstGeom prst="rect">
            <a:avLst/>
          </a:prstGeom>
          <a:noFill/>
        </p:spPr>
        <p:txBody>
          <a:bodyPr wrap="square">
            <a:spAutoFit/>
          </a:bodyPr>
          <a:lstStyle/>
          <a:p>
            <a:r>
              <a:rPr lang="en-US" sz="2400" b="1" i="0" dirty="0">
                <a:solidFill>
                  <a:srgbClr val="333333"/>
                </a:solidFill>
                <a:effectLst/>
                <a:latin typeface="inter-bold"/>
              </a:rPr>
              <a:t>Step 6:</a:t>
            </a:r>
            <a:r>
              <a:rPr lang="en-US" sz="2400" b="0" i="0" dirty="0">
                <a:solidFill>
                  <a:srgbClr val="333333"/>
                </a:solidFill>
                <a:effectLst/>
                <a:latin typeface="inter-regular"/>
              </a:rPr>
              <a:t> Once we saved the Zero Subtotal checkout payment method, it will show up in frontend with the criteria we have set from the backend. Customers can choose their preferred payment method and place orders successfully.</a:t>
            </a:r>
            <a:endParaRPr lang="en-US" sz="2400" dirty="0"/>
          </a:p>
        </p:txBody>
      </p:sp>
    </p:spTree>
    <p:extLst>
      <p:ext uri="{BB962C8B-B14F-4D97-AF65-F5344CB8AC3E}">
        <p14:creationId xmlns:p14="http://schemas.microsoft.com/office/powerpoint/2010/main" val="4057565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9A79-55AB-985F-1778-0E4D9E683983}"/>
              </a:ext>
            </a:extLst>
          </p:cNvPr>
          <p:cNvSpPr>
            <a:spLocks noGrp="1"/>
          </p:cNvSpPr>
          <p:nvPr>
            <p:ph type="title"/>
          </p:nvPr>
        </p:nvSpPr>
        <p:spPr>
          <a:xfrm>
            <a:off x="543017" y="134470"/>
            <a:ext cx="10018713" cy="1017494"/>
          </a:xfrm>
        </p:spPr>
        <p:txBody>
          <a:bodyPr>
            <a:noAutofit/>
          </a:bodyPr>
          <a:lstStyle/>
          <a:p>
            <a:r>
              <a:rPr lang="en-US" sz="3200" b="1" dirty="0">
                <a:solidFill>
                  <a:schemeClr val="accent1">
                    <a:lumMod val="75000"/>
                  </a:schemeClr>
                </a:solidFill>
                <a:latin typeface="inter-regular"/>
                <a:cs typeface="Arial" panose="020B0604020202020204" pitchFamily="34" charset="0"/>
              </a:rPr>
              <a:t>set up Purchase Order (PO) payment method</a:t>
            </a:r>
            <a:br>
              <a:rPr lang="en-US" sz="3200" b="1" dirty="0">
                <a:solidFill>
                  <a:schemeClr val="accent1">
                    <a:lumMod val="75000"/>
                  </a:schemeClr>
                </a:solidFill>
                <a:latin typeface="inter-regular"/>
                <a:cs typeface="Arial" panose="020B0604020202020204" pitchFamily="34" charset="0"/>
              </a:rPr>
            </a:br>
            <a:endParaRPr lang="en-US" sz="3200" dirty="0"/>
          </a:p>
        </p:txBody>
      </p:sp>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771181" y="542364"/>
            <a:ext cx="10018713" cy="3124201"/>
          </a:xfrm>
        </p:spPr>
        <p:txBody>
          <a:bodyPr/>
          <a:lstStyle/>
          <a:p>
            <a:pPr marL="0" indent="0">
              <a:buNone/>
            </a:pPr>
            <a:r>
              <a:rPr lang="en-US" b="0" i="0" dirty="0">
                <a:effectLst/>
                <a:latin typeface="erdana"/>
              </a:rPr>
              <a:t>How to set up Purchase Order (PO) payment method in Magento 2?</a:t>
            </a:r>
          </a:p>
          <a:p>
            <a:pPr marL="0" indent="0" algn="just">
              <a:buNone/>
            </a:pPr>
            <a:r>
              <a:rPr lang="en-US" b="0" i="0" dirty="0">
                <a:effectLst/>
                <a:latin typeface="inter-regular"/>
              </a:rPr>
              <a:t>To set up the Purchase Order (PO) as a payment method, follow the below steps:</a:t>
            </a:r>
          </a:p>
          <a:p>
            <a:pPr marL="0" indent="0">
              <a:buNone/>
            </a:pPr>
            <a:endParaRPr lang="en-US" dirty="0"/>
          </a:p>
        </p:txBody>
      </p:sp>
      <p:pic>
        <p:nvPicPr>
          <p:cNvPr id="5" name="Picture 4">
            <a:extLst>
              <a:ext uri="{FF2B5EF4-FFF2-40B4-BE49-F238E27FC236}">
                <a16:creationId xmlns:a16="http://schemas.microsoft.com/office/drawing/2014/main" id="{45969E02-B2FA-5C03-F74F-571A5D289A16}"/>
              </a:ext>
            </a:extLst>
          </p:cNvPr>
          <p:cNvPicPr>
            <a:picLocks noChangeAspect="1"/>
          </p:cNvPicPr>
          <p:nvPr/>
        </p:nvPicPr>
        <p:blipFill>
          <a:blip r:embed="rId2"/>
          <a:stretch>
            <a:fillRect/>
          </a:stretch>
        </p:blipFill>
        <p:spPr>
          <a:xfrm>
            <a:off x="6780537" y="1859284"/>
            <a:ext cx="5174428" cy="5128704"/>
          </a:xfrm>
          <a:prstGeom prst="rect">
            <a:avLst/>
          </a:prstGeom>
        </p:spPr>
      </p:pic>
      <p:sp>
        <p:nvSpPr>
          <p:cNvPr id="7" name="TextBox 6">
            <a:extLst>
              <a:ext uri="{FF2B5EF4-FFF2-40B4-BE49-F238E27FC236}">
                <a16:creationId xmlns:a16="http://schemas.microsoft.com/office/drawing/2014/main" id="{1E2E2D7A-2FA0-6BEB-11A3-5CB2928CA016}"/>
              </a:ext>
            </a:extLst>
          </p:cNvPr>
          <p:cNvSpPr txBox="1"/>
          <p:nvPr/>
        </p:nvSpPr>
        <p:spPr>
          <a:xfrm>
            <a:off x="905436" y="3823471"/>
            <a:ext cx="5875101" cy="1200329"/>
          </a:xfrm>
          <a:prstGeom prst="rect">
            <a:avLst/>
          </a:prstGeom>
          <a:noFill/>
        </p:spPr>
        <p:txBody>
          <a:bodyPr wrap="square">
            <a:spAutoFit/>
          </a:bodyPr>
          <a:lstStyle/>
          <a:p>
            <a:pPr algn="just"/>
            <a:r>
              <a:rPr lang="en-US" sz="2400" b="1" i="0" dirty="0">
                <a:effectLst/>
                <a:latin typeface="inter-bold"/>
              </a:rPr>
              <a:t>Step 1:</a:t>
            </a:r>
            <a:r>
              <a:rPr lang="en-US" sz="2400" b="0" i="0" dirty="0">
                <a:effectLst/>
                <a:latin typeface="inter-regular"/>
              </a:rPr>
              <a:t> Login to the Magento 2 Admin Panel.</a:t>
            </a:r>
          </a:p>
          <a:p>
            <a:pPr algn="just"/>
            <a:r>
              <a:rPr lang="en-US" sz="2400" b="1" i="0" dirty="0">
                <a:effectLst/>
                <a:latin typeface="inter-bold"/>
              </a:rPr>
              <a:t>Step 2:</a:t>
            </a:r>
            <a:r>
              <a:rPr lang="en-US" sz="2400" b="0" i="0" dirty="0">
                <a:effectLst/>
                <a:latin typeface="inter-regular"/>
              </a:rPr>
              <a:t> On the left sidebar of Magento 2, Go to </a:t>
            </a:r>
            <a:r>
              <a:rPr lang="en-US" sz="2400" b="1" i="0" dirty="0">
                <a:effectLst/>
                <a:latin typeface="inter-bold"/>
              </a:rPr>
              <a:t>STORE &gt;&gt; Configuration</a:t>
            </a:r>
            <a:r>
              <a:rPr lang="en-US" sz="2400" b="0" i="0" dirty="0">
                <a:effectLst/>
                <a:latin typeface="inter-regular"/>
              </a:rPr>
              <a:t>.</a:t>
            </a:r>
          </a:p>
        </p:txBody>
      </p:sp>
    </p:spTree>
    <p:extLst>
      <p:ext uri="{BB962C8B-B14F-4D97-AF65-F5344CB8AC3E}">
        <p14:creationId xmlns:p14="http://schemas.microsoft.com/office/powerpoint/2010/main" val="91797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2102876" y="-963707"/>
            <a:ext cx="5902608" cy="3124201"/>
          </a:xfrm>
        </p:spPr>
        <p:txBody>
          <a:bodyPr/>
          <a:lstStyle/>
          <a:p>
            <a:r>
              <a:rPr lang="en-US" b="1" i="0" dirty="0">
                <a:solidFill>
                  <a:srgbClr val="333333"/>
                </a:solidFill>
                <a:effectLst/>
                <a:latin typeface="inter-bold"/>
              </a:rPr>
              <a:t>Step 3:</a:t>
            </a:r>
            <a:r>
              <a:rPr lang="en-US" b="0" i="0" dirty="0">
                <a:solidFill>
                  <a:srgbClr val="333333"/>
                </a:solidFill>
                <a:effectLst/>
                <a:latin typeface="inter-regular"/>
              </a:rPr>
              <a:t> Under the </a:t>
            </a:r>
            <a:r>
              <a:rPr lang="en-US" b="1" i="0" dirty="0">
                <a:solidFill>
                  <a:srgbClr val="333333"/>
                </a:solidFill>
                <a:effectLst/>
                <a:latin typeface="inter-bold"/>
              </a:rPr>
              <a:t>Sales</a:t>
            </a:r>
            <a:r>
              <a:rPr lang="en-US" b="0" i="0" dirty="0">
                <a:solidFill>
                  <a:srgbClr val="333333"/>
                </a:solidFill>
                <a:effectLst/>
                <a:latin typeface="inter-regular"/>
              </a:rPr>
              <a:t> section, click on the </a:t>
            </a:r>
            <a:r>
              <a:rPr lang="en-US" b="1" i="0" dirty="0">
                <a:solidFill>
                  <a:srgbClr val="333333"/>
                </a:solidFill>
                <a:effectLst/>
                <a:latin typeface="inter-bold"/>
              </a:rPr>
              <a:t>Payment Method</a:t>
            </a:r>
            <a:r>
              <a:rPr lang="en-US" b="0" i="0" dirty="0">
                <a:solidFill>
                  <a:srgbClr val="333333"/>
                </a:solidFill>
                <a:effectLst/>
                <a:latin typeface="inter-regular"/>
              </a:rPr>
              <a:t>.</a:t>
            </a:r>
            <a:endParaRPr lang="en-US" dirty="0"/>
          </a:p>
        </p:txBody>
      </p:sp>
      <p:pic>
        <p:nvPicPr>
          <p:cNvPr id="5" name="Picture 4">
            <a:extLst>
              <a:ext uri="{FF2B5EF4-FFF2-40B4-BE49-F238E27FC236}">
                <a16:creationId xmlns:a16="http://schemas.microsoft.com/office/drawing/2014/main" id="{104E1A76-7B8F-905F-DA7F-40E0847BB36F}"/>
              </a:ext>
            </a:extLst>
          </p:cNvPr>
          <p:cNvPicPr>
            <a:picLocks noChangeAspect="1"/>
          </p:cNvPicPr>
          <p:nvPr/>
        </p:nvPicPr>
        <p:blipFill>
          <a:blip r:embed="rId2"/>
          <a:stretch>
            <a:fillRect/>
          </a:stretch>
        </p:blipFill>
        <p:spPr>
          <a:xfrm>
            <a:off x="7918378" y="174474"/>
            <a:ext cx="3840813" cy="5098222"/>
          </a:xfrm>
          <a:prstGeom prst="rect">
            <a:avLst/>
          </a:prstGeom>
        </p:spPr>
      </p:pic>
      <p:pic>
        <p:nvPicPr>
          <p:cNvPr id="7" name="Picture 6">
            <a:extLst>
              <a:ext uri="{FF2B5EF4-FFF2-40B4-BE49-F238E27FC236}">
                <a16:creationId xmlns:a16="http://schemas.microsoft.com/office/drawing/2014/main" id="{928D5C1F-5881-92EB-27BC-E6721FC20537}"/>
              </a:ext>
            </a:extLst>
          </p:cNvPr>
          <p:cNvPicPr>
            <a:picLocks noChangeAspect="1"/>
          </p:cNvPicPr>
          <p:nvPr/>
        </p:nvPicPr>
        <p:blipFill>
          <a:blip r:embed="rId3"/>
          <a:stretch>
            <a:fillRect/>
          </a:stretch>
        </p:blipFill>
        <p:spPr>
          <a:xfrm>
            <a:off x="62754" y="2856710"/>
            <a:ext cx="4298052" cy="3955123"/>
          </a:xfrm>
          <a:prstGeom prst="rect">
            <a:avLst/>
          </a:prstGeom>
        </p:spPr>
      </p:pic>
      <p:sp>
        <p:nvSpPr>
          <p:cNvPr id="9" name="TextBox 8">
            <a:extLst>
              <a:ext uri="{FF2B5EF4-FFF2-40B4-BE49-F238E27FC236}">
                <a16:creationId xmlns:a16="http://schemas.microsoft.com/office/drawing/2014/main" id="{73DE0190-19C5-9DDB-4E09-00FA69125182}"/>
              </a:ext>
            </a:extLst>
          </p:cNvPr>
          <p:cNvSpPr txBox="1"/>
          <p:nvPr/>
        </p:nvSpPr>
        <p:spPr>
          <a:xfrm>
            <a:off x="4360806" y="5657671"/>
            <a:ext cx="6947648" cy="1200329"/>
          </a:xfrm>
          <a:prstGeom prst="rect">
            <a:avLst/>
          </a:prstGeom>
          <a:noFill/>
        </p:spPr>
        <p:txBody>
          <a:bodyPr wrap="square">
            <a:spAutoFit/>
          </a:bodyPr>
          <a:lstStyle/>
          <a:p>
            <a:r>
              <a:rPr lang="en-US" sz="2400" b="1" i="0" dirty="0">
                <a:solidFill>
                  <a:srgbClr val="333333"/>
                </a:solidFill>
                <a:effectLst/>
                <a:latin typeface="inter-bold"/>
              </a:rPr>
              <a:t>Step 4:</a:t>
            </a:r>
            <a:r>
              <a:rPr lang="en-US" sz="2400" b="0" i="0" dirty="0">
                <a:solidFill>
                  <a:srgbClr val="333333"/>
                </a:solidFill>
                <a:effectLst/>
                <a:latin typeface="inter-regular"/>
              </a:rPr>
              <a:t> Here, we need to expand the </a:t>
            </a:r>
            <a:r>
              <a:rPr lang="en-US" sz="2400" b="1" i="0" dirty="0">
                <a:solidFill>
                  <a:srgbClr val="333333"/>
                </a:solidFill>
                <a:effectLst/>
                <a:latin typeface="inter-bold"/>
              </a:rPr>
              <a:t>Purchase Order</a:t>
            </a:r>
            <a:r>
              <a:rPr lang="en-US" sz="2400" b="0" i="0" dirty="0">
                <a:solidFill>
                  <a:srgbClr val="333333"/>
                </a:solidFill>
                <a:effectLst/>
                <a:latin typeface="inter-regular"/>
              </a:rPr>
              <a:t> section and provide the required details to set up the Authorize.net payment method.</a:t>
            </a:r>
            <a:endParaRPr lang="en-US" sz="2400" dirty="0"/>
          </a:p>
        </p:txBody>
      </p:sp>
    </p:spTree>
    <p:extLst>
      <p:ext uri="{BB962C8B-B14F-4D97-AF65-F5344CB8AC3E}">
        <p14:creationId xmlns:p14="http://schemas.microsoft.com/office/powerpoint/2010/main" val="1933418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824969" y="-1053354"/>
            <a:ext cx="10018713" cy="3124201"/>
          </a:xfrm>
        </p:spPr>
        <p:txBody>
          <a:bodyPr/>
          <a:lstStyle/>
          <a:p>
            <a:pPr marL="0" indent="0">
              <a:buNone/>
            </a:pPr>
            <a:r>
              <a:rPr lang="en-US" b="1" i="0" dirty="0">
                <a:solidFill>
                  <a:srgbClr val="333333"/>
                </a:solidFill>
                <a:effectLst/>
                <a:latin typeface="inter-bold"/>
              </a:rPr>
              <a:t>Step 5:</a:t>
            </a:r>
            <a:r>
              <a:rPr lang="en-US" b="0" i="0" dirty="0">
                <a:solidFill>
                  <a:srgbClr val="333333"/>
                </a:solidFill>
                <a:effectLst/>
                <a:latin typeface="inter-regular"/>
              </a:rPr>
              <a:t> When completed, click on the </a:t>
            </a:r>
            <a:r>
              <a:rPr lang="en-US" b="1" i="0" dirty="0">
                <a:solidFill>
                  <a:srgbClr val="333333"/>
                </a:solidFill>
                <a:effectLst/>
                <a:latin typeface="inter-bold"/>
              </a:rPr>
              <a:t>Save Config</a:t>
            </a:r>
            <a:r>
              <a:rPr lang="en-US" b="0" i="0" dirty="0">
                <a:solidFill>
                  <a:srgbClr val="333333"/>
                </a:solidFill>
                <a:effectLst/>
                <a:latin typeface="inter-regular"/>
              </a:rPr>
              <a:t> button to confirm the Purchase Order (PO) payment method.</a:t>
            </a:r>
            <a:endParaRPr lang="en-US" dirty="0"/>
          </a:p>
        </p:txBody>
      </p:sp>
      <p:pic>
        <p:nvPicPr>
          <p:cNvPr id="5" name="Picture 4">
            <a:extLst>
              <a:ext uri="{FF2B5EF4-FFF2-40B4-BE49-F238E27FC236}">
                <a16:creationId xmlns:a16="http://schemas.microsoft.com/office/drawing/2014/main" id="{F02C8BFB-0FA8-DBCA-2771-6F3A1E555C5C}"/>
              </a:ext>
            </a:extLst>
          </p:cNvPr>
          <p:cNvPicPr>
            <a:picLocks noChangeAspect="1"/>
          </p:cNvPicPr>
          <p:nvPr/>
        </p:nvPicPr>
        <p:blipFill>
          <a:blip r:embed="rId2"/>
          <a:stretch>
            <a:fillRect/>
          </a:stretch>
        </p:blipFill>
        <p:spPr>
          <a:xfrm>
            <a:off x="7397054" y="663120"/>
            <a:ext cx="3977985" cy="1013548"/>
          </a:xfrm>
          <a:prstGeom prst="rect">
            <a:avLst/>
          </a:prstGeom>
        </p:spPr>
      </p:pic>
      <p:sp>
        <p:nvSpPr>
          <p:cNvPr id="7" name="TextBox 6">
            <a:extLst>
              <a:ext uri="{FF2B5EF4-FFF2-40B4-BE49-F238E27FC236}">
                <a16:creationId xmlns:a16="http://schemas.microsoft.com/office/drawing/2014/main" id="{2C07E76E-D39A-C6F1-35D6-0DDFF61C4707}"/>
              </a:ext>
            </a:extLst>
          </p:cNvPr>
          <p:cNvSpPr txBox="1"/>
          <p:nvPr/>
        </p:nvSpPr>
        <p:spPr>
          <a:xfrm>
            <a:off x="2067017" y="3429000"/>
            <a:ext cx="4934419" cy="2677656"/>
          </a:xfrm>
          <a:prstGeom prst="rect">
            <a:avLst/>
          </a:prstGeom>
          <a:noFill/>
        </p:spPr>
        <p:txBody>
          <a:bodyPr wrap="square">
            <a:spAutoFit/>
          </a:bodyPr>
          <a:lstStyle/>
          <a:p>
            <a:pPr algn="just"/>
            <a:r>
              <a:rPr lang="en-US" sz="2400" b="1" i="0" dirty="0">
                <a:solidFill>
                  <a:srgbClr val="333333"/>
                </a:solidFill>
                <a:effectLst/>
                <a:latin typeface="inter-bold"/>
              </a:rPr>
              <a:t>Step 6:</a:t>
            </a:r>
            <a:r>
              <a:rPr lang="en-US" sz="2400" b="0" i="0" dirty="0">
                <a:solidFill>
                  <a:srgbClr val="333333"/>
                </a:solidFill>
                <a:effectLst/>
                <a:latin typeface="inter-regular"/>
              </a:rPr>
              <a:t> Once we saved the Purchase Order (PO) payment method, it will show up in frontend with the criteria we have set from the backend. Customers can select their preferred payment method and place orders successfully.</a:t>
            </a:r>
            <a:endParaRPr lang="en-US" sz="2400" dirty="0"/>
          </a:p>
        </p:txBody>
      </p:sp>
      <p:pic>
        <p:nvPicPr>
          <p:cNvPr id="9" name="Picture 8">
            <a:extLst>
              <a:ext uri="{FF2B5EF4-FFF2-40B4-BE49-F238E27FC236}">
                <a16:creationId xmlns:a16="http://schemas.microsoft.com/office/drawing/2014/main" id="{FBDD4DEA-6C83-CB82-D50F-970CC3C4B1A0}"/>
              </a:ext>
            </a:extLst>
          </p:cNvPr>
          <p:cNvPicPr>
            <a:picLocks noChangeAspect="1"/>
          </p:cNvPicPr>
          <p:nvPr/>
        </p:nvPicPr>
        <p:blipFill>
          <a:blip r:embed="rId3"/>
          <a:stretch>
            <a:fillRect/>
          </a:stretch>
        </p:blipFill>
        <p:spPr>
          <a:xfrm>
            <a:off x="7397054" y="2698655"/>
            <a:ext cx="4320914" cy="3917019"/>
          </a:xfrm>
          <a:prstGeom prst="rect">
            <a:avLst/>
          </a:prstGeom>
        </p:spPr>
      </p:pic>
    </p:spTree>
    <p:extLst>
      <p:ext uri="{BB962C8B-B14F-4D97-AF65-F5344CB8AC3E}">
        <p14:creationId xmlns:p14="http://schemas.microsoft.com/office/powerpoint/2010/main" val="3693971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9A79-55AB-985F-1778-0E4D9E683983}"/>
              </a:ext>
            </a:extLst>
          </p:cNvPr>
          <p:cNvSpPr>
            <a:spLocks noGrp="1"/>
          </p:cNvSpPr>
          <p:nvPr>
            <p:ph type="title"/>
          </p:nvPr>
        </p:nvSpPr>
        <p:spPr>
          <a:xfrm>
            <a:off x="-505854" y="-273423"/>
            <a:ext cx="10018713" cy="1752599"/>
          </a:xfrm>
        </p:spPr>
        <p:txBody>
          <a:bodyPr>
            <a:normAutofit/>
          </a:bodyPr>
          <a:lstStyle/>
          <a:p>
            <a:r>
              <a:rPr lang="en-US" sz="3600" b="1" dirty="0">
                <a:solidFill>
                  <a:schemeClr val="accent1">
                    <a:lumMod val="75000"/>
                  </a:schemeClr>
                </a:solidFill>
                <a:latin typeface="inter-regular"/>
                <a:cs typeface="Arial" panose="020B0604020202020204" pitchFamily="34" charset="0"/>
              </a:rPr>
              <a:t>set up Authorize.net method</a:t>
            </a:r>
            <a:br>
              <a:rPr lang="en-US" sz="3600" b="1" dirty="0">
                <a:solidFill>
                  <a:schemeClr val="accent1">
                    <a:lumMod val="75000"/>
                  </a:schemeClr>
                </a:solidFill>
                <a:latin typeface="inter-regular"/>
                <a:cs typeface="Arial" panose="020B0604020202020204" pitchFamily="34" charset="0"/>
              </a:rPr>
            </a:br>
            <a:endParaRPr lang="en-US" sz="3600" dirty="0"/>
          </a:p>
        </p:txBody>
      </p:sp>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753251" y="477371"/>
            <a:ext cx="10018713" cy="3124201"/>
          </a:xfrm>
        </p:spPr>
        <p:txBody>
          <a:bodyPr/>
          <a:lstStyle/>
          <a:p>
            <a:pPr marL="0" indent="0">
              <a:buNone/>
            </a:pPr>
            <a:r>
              <a:rPr lang="en-US" b="0" i="0" dirty="0">
                <a:effectLst/>
                <a:latin typeface="erdana"/>
              </a:rPr>
              <a:t>How to set up Authorize.net method in Magento 2?</a:t>
            </a:r>
          </a:p>
          <a:p>
            <a:pPr marL="0" indent="0" algn="just">
              <a:buNone/>
            </a:pPr>
            <a:r>
              <a:rPr lang="en-US" b="0" i="0" dirty="0">
                <a:effectLst/>
                <a:latin typeface="inter-regular"/>
              </a:rPr>
              <a:t>To set up the Authorize.net payment method in Magento 2 website, follow the below steps:</a:t>
            </a:r>
          </a:p>
          <a:p>
            <a:pPr algn="just"/>
            <a:r>
              <a:rPr lang="en-US" b="1" i="0" dirty="0">
                <a:effectLst/>
                <a:latin typeface="inter-bold"/>
              </a:rPr>
              <a:t>Step 1:</a:t>
            </a:r>
            <a:r>
              <a:rPr lang="en-US" b="0" i="0" dirty="0">
                <a:effectLst/>
                <a:latin typeface="inter-regular"/>
              </a:rPr>
              <a:t> Login to the Magento 2 Admin Panel.</a:t>
            </a:r>
          </a:p>
          <a:p>
            <a:pPr algn="just"/>
            <a:r>
              <a:rPr lang="en-US" b="1" i="0" dirty="0">
                <a:effectLst/>
                <a:latin typeface="inter-bold"/>
              </a:rPr>
              <a:t>Step 2:</a:t>
            </a:r>
            <a:r>
              <a:rPr lang="en-US" b="0" i="0" dirty="0">
                <a:effectLst/>
                <a:latin typeface="inter-regular"/>
              </a:rPr>
              <a:t> On the left sidebar of Magento 2, Go to </a:t>
            </a:r>
            <a:r>
              <a:rPr lang="en-US" b="1" i="0" dirty="0">
                <a:effectLst/>
                <a:latin typeface="inter-bold"/>
              </a:rPr>
              <a:t>STORE &gt;&gt; Configuration</a:t>
            </a:r>
            <a:r>
              <a:rPr lang="en-US" b="0" i="0" dirty="0">
                <a:effectLst/>
                <a:latin typeface="inter-regular"/>
              </a:rPr>
              <a:t>.</a:t>
            </a:r>
          </a:p>
          <a:p>
            <a:pPr marL="0" indent="0">
              <a:buNone/>
            </a:pPr>
            <a:endParaRPr lang="en-US" dirty="0"/>
          </a:p>
        </p:txBody>
      </p:sp>
      <p:pic>
        <p:nvPicPr>
          <p:cNvPr id="5" name="Picture 4">
            <a:extLst>
              <a:ext uri="{FF2B5EF4-FFF2-40B4-BE49-F238E27FC236}">
                <a16:creationId xmlns:a16="http://schemas.microsoft.com/office/drawing/2014/main" id="{0B6ACFAD-6140-3201-9FDF-AF00A6AF2AE0}"/>
              </a:ext>
            </a:extLst>
          </p:cNvPr>
          <p:cNvPicPr>
            <a:picLocks noChangeAspect="1"/>
          </p:cNvPicPr>
          <p:nvPr/>
        </p:nvPicPr>
        <p:blipFill>
          <a:blip r:embed="rId2"/>
          <a:stretch>
            <a:fillRect/>
          </a:stretch>
        </p:blipFill>
        <p:spPr>
          <a:xfrm>
            <a:off x="4143487" y="2952974"/>
            <a:ext cx="3905026" cy="3905026"/>
          </a:xfrm>
          <a:prstGeom prst="rect">
            <a:avLst/>
          </a:prstGeom>
        </p:spPr>
      </p:pic>
    </p:spTree>
    <p:extLst>
      <p:ext uri="{BB962C8B-B14F-4D97-AF65-F5344CB8AC3E}">
        <p14:creationId xmlns:p14="http://schemas.microsoft.com/office/powerpoint/2010/main" val="1095745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45675" y="0"/>
            <a:ext cx="10018713" cy="981636"/>
          </a:xfrm>
        </p:spPr>
        <p:txBody>
          <a:bodyPr/>
          <a:lstStyle/>
          <a:p>
            <a:r>
              <a:rPr lang="en-US" b="1" i="0" dirty="0">
                <a:solidFill>
                  <a:srgbClr val="333333"/>
                </a:solidFill>
                <a:effectLst/>
                <a:latin typeface="inter-bold"/>
              </a:rPr>
              <a:t>Step 3:</a:t>
            </a:r>
            <a:r>
              <a:rPr lang="en-US" b="0" i="0" dirty="0">
                <a:solidFill>
                  <a:srgbClr val="333333"/>
                </a:solidFill>
                <a:effectLst/>
                <a:latin typeface="inter-regular"/>
              </a:rPr>
              <a:t> Under the </a:t>
            </a:r>
            <a:r>
              <a:rPr lang="en-US" b="1" i="0" dirty="0">
                <a:solidFill>
                  <a:srgbClr val="333333"/>
                </a:solidFill>
                <a:effectLst/>
                <a:latin typeface="inter-bold"/>
              </a:rPr>
              <a:t>Sales</a:t>
            </a:r>
            <a:r>
              <a:rPr lang="en-US" b="0" i="0" dirty="0">
                <a:solidFill>
                  <a:srgbClr val="333333"/>
                </a:solidFill>
                <a:effectLst/>
                <a:latin typeface="inter-regular"/>
              </a:rPr>
              <a:t> section, click on the </a:t>
            </a:r>
            <a:r>
              <a:rPr lang="en-US" b="1" i="0" dirty="0">
                <a:solidFill>
                  <a:srgbClr val="333333"/>
                </a:solidFill>
                <a:effectLst/>
                <a:latin typeface="inter-bold"/>
              </a:rPr>
              <a:t>Payment Method</a:t>
            </a:r>
            <a:r>
              <a:rPr lang="en-US" b="0" i="0" dirty="0">
                <a:solidFill>
                  <a:srgbClr val="333333"/>
                </a:solidFill>
                <a:effectLst/>
                <a:latin typeface="inter-regular"/>
              </a:rPr>
              <a:t>.</a:t>
            </a:r>
            <a:endParaRPr lang="en-US" dirty="0"/>
          </a:p>
        </p:txBody>
      </p:sp>
      <p:pic>
        <p:nvPicPr>
          <p:cNvPr id="5" name="Picture 4">
            <a:extLst>
              <a:ext uri="{FF2B5EF4-FFF2-40B4-BE49-F238E27FC236}">
                <a16:creationId xmlns:a16="http://schemas.microsoft.com/office/drawing/2014/main" id="{9B7E6C73-5680-9181-7BBD-49E283DB4A47}"/>
              </a:ext>
            </a:extLst>
          </p:cNvPr>
          <p:cNvPicPr>
            <a:picLocks noChangeAspect="1"/>
          </p:cNvPicPr>
          <p:nvPr/>
        </p:nvPicPr>
        <p:blipFill>
          <a:blip r:embed="rId2"/>
          <a:stretch>
            <a:fillRect/>
          </a:stretch>
        </p:blipFill>
        <p:spPr>
          <a:xfrm>
            <a:off x="1942037" y="772312"/>
            <a:ext cx="3825572" cy="5098222"/>
          </a:xfrm>
          <a:prstGeom prst="rect">
            <a:avLst/>
          </a:prstGeom>
        </p:spPr>
      </p:pic>
      <p:pic>
        <p:nvPicPr>
          <p:cNvPr id="7" name="Picture 6">
            <a:extLst>
              <a:ext uri="{FF2B5EF4-FFF2-40B4-BE49-F238E27FC236}">
                <a16:creationId xmlns:a16="http://schemas.microsoft.com/office/drawing/2014/main" id="{C32FAE13-6A3D-D92A-C065-40A9BAB83B8D}"/>
              </a:ext>
            </a:extLst>
          </p:cNvPr>
          <p:cNvPicPr>
            <a:picLocks noChangeAspect="1"/>
          </p:cNvPicPr>
          <p:nvPr/>
        </p:nvPicPr>
        <p:blipFill>
          <a:blip r:embed="rId3"/>
          <a:stretch>
            <a:fillRect/>
          </a:stretch>
        </p:blipFill>
        <p:spPr>
          <a:xfrm>
            <a:off x="7096534" y="1488141"/>
            <a:ext cx="4999707" cy="1571336"/>
          </a:xfrm>
          <a:prstGeom prst="rect">
            <a:avLst/>
          </a:prstGeom>
        </p:spPr>
      </p:pic>
      <p:sp>
        <p:nvSpPr>
          <p:cNvPr id="9" name="TextBox 8">
            <a:extLst>
              <a:ext uri="{FF2B5EF4-FFF2-40B4-BE49-F238E27FC236}">
                <a16:creationId xmlns:a16="http://schemas.microsoft.com/office/drawing/2014/main" id="{58783ACA-635A-3E46-2DB9-A036247AA8B5}"/>
              </a:ext>
            </a:extLst>
          </p:cNvPr>
          <p:cNvSpPr txBox="1"/>
          <p:nvPr/>
        </p:nvSpPr>
        <p:spPr>
          <a:xfrm>
            <a:off x="7096534" y="3059477"/>
            <a:ext cx="4999707" cy="1200329"/>
          </a:xfrm>
          <a:prstGeom prst="rect">
            <a:avLst/>
          </a:prstGeom>
          <a:noFill/>
        </p:spPr>
        <p:txBody>
          <a:bodyPr wrap="square">
            <a:spAutoFit/>
          </a:bodyPr>
          <a:lstStyle/>
          <a:p>
            <a:r>
              <a:rPr lang="en-US" sz="2400" b="1" i="0" dirty="0">
                <a:solidFill>
                  <a:srgbClr val="333333"/>
                </a:solidFill>
                <a:effectLst/>
                <a:latin typeface="inter-bold"/>
              </a:rPr>
              <a:t>Step 4:</a:t>
            </a:r>
            <a:r>
              <a:rPr lang="en-US" sz="2400" b="0" i="0" dirty="0">
                <a:solidFill>
                  <a:srgbClr val="333333"/>
                </a:solidFill>
                <a:effectLst/>
                <a:latin typeface="inter-regular"/>
              </a:rPr>
              <a:t> Expand the Authorize.net section and set up the Basic and Advanced settings of </a:t>
            </a:r>
            <a:r>
              <a:rPr lang="en-US" sz="2400" b="1" i="0" dirty="0">
                <a:solidFill>
                  <a:srgbClr val="333333"/>
                </a:solidFill>
                <a:effectLst/>
                <a:latin typeface="inter-bold"/>
              </a:rPr>
              <a:t>Authorize.net</a:t>
            </a:r>
            <a:r>
              <a:rPr lang="en-US" sz="2400" b="0" i="0" dirty="0">
                <a:solidFill>
                  <a:srgbClr val="333333"/>
                </a:solidFill>
                <a:effectLst/>
                <a:latin typeface="inter-regular"/>
              </a:rPr>
              <a:t>.</a:t>
            </a:r>
            <a:endParaRPr lang="en-US" sz="2400" dirty="0"/>
          </a:p>
        </p:txBody>
      </p:sp>
    </p:spTree>
    <p:extLst>
      <p:ext uri="{BB962C8B-B14F-4D97-AF65-F5344CB8AC3E}">
        <p14:creationId xmlns:p14="http://schemas.microsoft.com/office/powerpoint/2010/main" val="51001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762217" y="173974"/>
            <a:ext cx="5293008" cy="2057402"/>
          </a:xfrm>
        </p:spPr>
        <p:txBody>
          <a:bodyPr/>
          <a:lstStyle/>
          <a:p>
            <a:pPr marL="0" indent="0" algn="just">
              <a:buNone/>
            </a:pPr>
            <a:r>
              <a:rPr lang="en-US" b="0" i="0" dirty="0">
                <a:effectLst/>
                <a:latin typeface="erdana"/>
              </a:rPr>
              <a:t>Basic Authorize.net Settings</a:t>
            </a:r>
          </a:p>
          <a:p>
            <a:pPr algn="just"/>
            <a:r>
              <a:rPr lang="en-US" b="0" i="0" dirty="0">
                <a:effectLst/>
                <a:latin typeface="inter-regular"/>
              </a:rPr>
              <a:t>Explore this section and complete the basic setting by providing the required details in the given fields:</a:t>
            </a:r>
          </a:p>
          <a:p>
            <a:pPr marL="0" indent="0">
              <a:buNone/>
            </a:pPr>
            <a:endParaRPr lang="en-US" dirty="0"/>
          </a:p>
        </p:txBody>
      </p:sp>
      <p:pic>
        <p:nvPicPr>
          <p:cNvPr id="5" name="Picture 4">
            <a:extLst>
              <a:ext uri="{FF2B5EF4-FFF2-40B4-BE49-F238E27FC236}">
                <a16:creationId xmlns:a16="http://schemas.microsoft.com/office/drawing/2014/main" id="{B254CF63-0AB1-3DB5-9232-B5036844CED4}"/>
              </a:ext>
            </a:extLst>
          </p:cNvPr>
          <p:cNvPicPr>
            <a:picLocks noChangeAspect="1"/>
          </p:cNvPicPr>
          <p:nvPr/>
        </p:nvPicPr>
        <p:blipFill>
          <a:blip r:embed="rId2"/>
          <a:stretch>
            <a:fillRect/>
          </a:stretch>
        </p:blipFill>
        <p:spPr>
          <a:xfrm>
            <a:off x="7463357" y="0"/>
            <a:ext cx="3912856" cy="3079677"/>
          </a:xfrm>
          <a:prstGeom prst="rect">
            <a:avLst/>
          </a:prstGeom>
        </p:spPr>
      </p:pic>
      <p:sp>
        <p:nvSpPr>
          <p:cNvPr id="7" name="TextBox 6">
            <a:extLst>
              <a:ext uri="{FF2B5EF4-FFF2-40B4-BE49-F238E27FC236}">
                <a16:creationId xmlns:a16="http://schemas.microsoft.com/office/drawing/2014/main" id="{31B5A684-3650-AB6E-E17C-F8E0F9910E18}"/>
              </a:ext>
            </a:extLst>
          </p:cNvPr>
          <p:cNvSpPr txBox="1"/>
          <p:nvPr/>
        </p:nvSpPr>
        <p:spPr>
          <a:xfrm>
            <a:off x="1541928" y="3178159"/>
            <a:ext cx="10049437" cy="1200329"/>
          </a:xfrm>
          <a:prstGeom prst="rect">
            <a:avLst/>
          </a:prstGeom>
          <a:noFill/>
        </p:spPr>
        <p:txBody>
          <a:bodyPr wrap="square">
            <a:spAutoFit/>
          </a:bodyPr>
          <a:lstStyle/>
          <a:p>
            <a:pPr algn="just"/>
            <a:r>
              <a:rPr lang="en-US" sz="2400" b="1" i="0" dirty="0">
                <a:solidFill>
                  <a:srgbClr val="333333"/>
                </a:solidFill>
                <a:effectLst/>
                <a:latin typeface="inter-bold"/>
              </a:rPr>
              <a:t>Title:</a:t>
            </a:r>
            <a:r>
              <a:rPr lang="en-US" sz="2400" b="0" i="0" dirty="0">
                <a:solidFill>
                  <a:srgbClr val="333333"/>
                </a:solidFill>
                <a:effectLst/>
                <a:latin typeface="inter-regular"/>
              </a:rPr>
              <a:t> Enter the title of the payment method, which will display on the frontend during customer checkout.</a:t>
            </a:r>
          </a:p>
          <a:p>
            <a:pPr algn="just">
              <a:buFont typeface="Arial" panose="020B0604020202020204" pitchFamily="34" charset="0"/>
              <a:buChar char="•"/>
            </a:pPr>
            <a:r>
              <a:rPr lang="en-US" sz="2400" b="1" i="0" dirty="0">
                <a:solidFill>
                  <a:srgbClr val="000000"/>
                </a:solidFill>
                <a:effectLst/>
                <a:latin typeface="inter-bold"/>
              </a:rPr>
              <a:t>Environment:</a:t>
            </a:r>
            <a:r>
              <a:rPr lang="en-US" sz="2400" b="0" i="0" dirty="0">
                <a:solidFill>
                  <a:srgbClr val="000000"/>
                </a:solidFill>
                <a:effectLst/>
                <a:latin typeface="inter-regular"/>
              </a:rPr>
              <a:t> Choose Production or Sandbox in Environment field.</a:t>
            </a:r>
          </a:p>
        </p:txBody>
      </p:sp>
      <p:pic>
        <p:nvPicPr>
          <p:cNvPr id="9" name="Picture 8">
            <a:extLst>
              <a:ext uri="{FF2B5EF4-FFF2-40B4-BE49-F238E27FC236}">
                <a16:creationId xmlns:a16="http://schemas.microsoft.com/office/drawing/2014/main" id="{962812BC-5B61-D3D9-B9FC-7D5053378E5F}"/>
              </a:ext>
            </a:extLst>
          </p:cNvPr>
          <p:cNvPicPr>
            <a:picLocks noChangeAspect="1"/>
          </p:cNvPicPr>
          <p:nvPr/>
        </p:nvPicPr>
        <p:blipFill>
          <a:blip r:embed="rId3"/>
          <a:stretch>
            <a:fillRect/>
          </a:stretch>
        </p:blipFill>
        <p:spPr>
          <a:xfrm>
            <a:off x="8337343" y="4960085"/>
            <a:ext cx="3254022" cy="1333616"/>
          </a:xfrm>
          <a:prstGeom prst="rect">
            <a:avLst/>
          </a:prstGeom>
        </p:spPr>
      </p:pic>
      <p:sp>
        <p:nvSpPr>
          <p:cNvPr id="11" name="TextBox 10">
            <a:extLst>
              <a:ext uri="{FF2B5EF4-FFF2-40B4-BE49-F238E27FC236}">
                <a16:creationId xmlns:a16="http://schemas.microsoft.com/office/drawing/2014/main" id="{0E6FD186-0377-ACA7-7542-198A034DC302}"/>
              </a:ext>
            </a:extLst>
          </p:cNvPr>
          <p:cNvSpPr txBox="1"/>
          <p:nvPr/>
        </p:nvSpPr>
        <p:spPr>
          <a:xfrm>
            <a:off x="742072" y="4395787"/>
            <a:ext cx="7333298" cy="2462213"/>
          </a:xfrm>
          <a:prstGeom prst="rect">
            <a:avLst/>
          </a:prstGeom>
          <a:noFill/>
        </p:spPr>
        <p:txBody>
          <a:bodyPr wrap="square">
            <a:spAutoFit/>
          </a:bodyPr>
          <a:lstStyle/>
          <a:p>
            <a:pPr algn="just"/>
            <a:endParaRPr lang="en-US" sz="2200" b="0" i="0" dirty="0">
              <a:solidFill>
                <a:srgbClr val="333333"/>
              </a:solidFill>
              <a:effectLst/>
              <a:latin typeface="inter-regular"/>
            </a:endParaRPr>
          </a:p>
          <a:p>
            <a:pPr marL="742950" lvl="1" indent="-285750" algn="just">
              <a:buFont typeface="Arial" panose="020B0604020202020204" pitchFamily="34" charset="0"/>
              <a:buChar char="•"/>
            </a:pPr>
            <a:r>
              <a:rPr lang="en-US" sz="2200" b="0" i="0" dirty="0">
                <a:solidFill>
                  <a:srgbClr val="000000"/>
                </a:solidFill>
                <a:effectLst/>
                <a:latin typeface="inter-regular"/>
              </a:rPr>
              <a:t>If the Authorize.net is currently running in test mode, then choose </a:t>
            </a:r>
            <a:r>
              <a:rPr lang="en-US" sz="2200" b="1" i="0" dirty="0">
                <a:solidFill>
                  <a:srgbClr val="000000"/>
                </a:solidFill>
                <a:effectLst/>
                <a:latin typeface="inter-bold"/>
              </a:rPr>
              <a:t>Sandbox</a:t>
            </a:r>
            <a:r>
              <a:rPr lang="en-US" sz="2200" b="0" i="0" dirty="0">
                <a:solidFill>
                  <a:srgbClr val="000000"/>
                </a:solidFill>
                <a:effectLst/>
                <a:latin typeface="inter-regular"/>
              </a:rPr>
              <a:t>. Otherwise,</a:t>
            </a:r>
          </a:p>
          <a:p>
            <a:pPr marL="742950" lvl="1" indent="-285750" algn="just">
              <a:buFont typeface="Arial" panose="020B0604020202020204" pitchFamily="34" charset="0"/>
              <a:buChar char="•"/>
            </a:pPr>
            <a:r>
              <a:rPr lang="en-US" sz="2200" b="0" i="0" dirty="0">
                <a:solidFill>
                  <a:srgbClr val="000000"/>
                </a:solidFill>
                <a:effectLst/>
                <a:latin typeface="inter-regular"/>
              </a:rPr>
              <a:t>To set up CardinalCommerce for Authorize.net in a live store, then select </a:t>
            </a:r>
            <a:r>
              <a:rPr lang="en-US" sz="2200" b="1" i="0" dirty="0">
                <a:solidFill>
                  <a:srgbClr val="000000"/>
                </a:solidFill>
                <a:effectLst/>
                <a:latin typeface="inter-bold"/>
              </a:rPr>
              <a:t>Production</a:t>
            </a:r>
            <a:r>
              <a:rPr lang="en-US" sz="2200" b="0" i="0" dirty="0">
                <a:solidFill>
                  <a:srgbClr val="000000"/>
                </a:solidFill>
                <a:effectLst/>
                <a:latin typeface="inter-regular"/>
              </a:rPr>
              <a:t>.</a:t>
            </a:r>
          </a:p>
          <a:p>
            <a:pPr algn="just">
              <a:buFont typeface="Arial" panose="020B0604020202020204" pitchFamily="34" charset="0"/>
              <a:buChar char="•"/>
            </a:pPr>
            <a:r>
              <a:rPr lang="en-US" sz="2200" b="1" i="0" dirty="0">
                <a:solidFill>
                  <a:srgbClr val="000000"/>
                </a:solidFill>
                <a:effectLst/>
                <a:latin typeface="inter-bold"/>
              </a:rPr>
              <a:t>Payment Action:</a:t>
            </a:r>
            <a:r>
              <a:rPr lang="en-US" sz="2200" b="0" i="0" dirty="0">
                <a:solidFill>
                  <a:srgbClr val="000000"/>
                </a:solidFill>
                <a:effectLst/>
                <a:latin typeface="inter-regular"/>
              </a:rPr>
              <a:t> In Payment Action field, choose one of the following options:</a:t>
            </a:r>
          </a:p>
        </p:txBody>
      </p:sp>
    </p:spTree>
    <p:extLst>
      <p:ext uri="{BB962C8B-B14F-4D97-AF65-F5344CB8AC3E}">
        <p14:creationId xmlns:p14="http://schemas.microsoft.com/office/powerpoint/2010/main" val="4214033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430522" y="918882"/>
            <a:ext cx="10018713" cy="3124201"/>
          </a:xfrm>
        </p:spPr>
        <p:txBody>
          <a:bodyPr/>
          <a:lstStyle/>
          <a:p>
            <a:pPr algn="just"/>
            <a:endParaRPr lang="en-US" b="0" i="0" dirty="0">
              <a:solidFill>
                <a:srgbClr val="333333"/>
              </a:solidFill>
              <a:effectLst/>
              <a:latin typeface="inter-regular"/>
            </a:endParaRPr>
          </a:p>
          <a:p>
            <a:pPr marL="742950" lvl="1" indent="-285750" algn="just">
              <a:buFont typeface="Arial" panose="020B0604020202020204" pitchFamily="34" charset="0"/>
              <a:buChar char="•"/>
            </a:pPr>
            <a:r>
              <a:rPr lang="en-US" b="1" i="0" dirty="0">
                <a:solidFill>
                  <a:srgbClr val="000000"/>
                </a:solidFill>
                <a:effectLst/>
                <a:latin typeface="inter-bold"/>
              </a:rPr>
              <a:t>Authorize Only:</a:t>
            </a:r>
            <a:r>
              <a:rPr lang="en-US" b="0" i="0" dirty="0">
                <a:solidFill>
                  <a:srgbClr val="000000"/>
                </a:solidFill>
                <a:effectLst/>
                <a:latin typeface="inter-regular"/>
              </a:rPr>
              <a:t> It authorizes customer's funds and creates an order in our store. Later we can create an invoice and capture the customer's funds.</a:t>
            </a:r>
          </a:p>
          <a:p>
            <a:pPr marL="742950" lvl="1" indent="-285750" algn="just">
              <a:buFont typeface="Arial" panose="020B0604020202020204" pitchFamily="34" charset="0"/>
              <a:buChar char="•"/>
            </a:pPr>
            <a:r>
              <a:rPr lang="en-US" b="1" i="0" dirty="0">
                <a:solidFill>
                  <a:srgbClr val="000000"/>
                </a:solidFill>
                <a:effectLst/>
                <a:latin typeface="inter-bold"/>
              </a:rPr>
              <a:t>Authorized and Capture:</a:t>
            </a:r>
            <a:r>
              <a:rPr lang="en-US" b="0" i="0" dirty="0">
                <a:solidFill>
                  <a:srgbClr val="000000"/>
                </a:solidFill>
                <a:effectLst/>
                <a:latin typeface="inter-regular"/>
              </a:rPr>
              <a:t> It authorizes and captures customer funds as well as creates order and invoice in our store.</a:t>
            </a:r>
          </a:p>
          <a:p>
            <a:pPr marL="0" indent="0" algn="just">
              <a:buNone/>
            </a:pPr>
            <a:r>
              <a:rPr lang="en-US" b="0" i="0" dirty="0">
                <a:solidFill>
                  <a:srgbClr val="333333"/>
                </a:solidFill>
                <a:effectLst/>
                <a:latin typeface="inter-regular"/>
              </a:rPr>
              <a:t>We need to fill the information API Login ID, Transaction Key, and Signature Key field for our Authorize.net account.</a:t>
            </a:r>
          </a:p>
          <a:p>
            <a:endParaRPr lang="en-US" dirty="0"/>
          </a:p>
        </p:txBody>
      </p:sp>
      <p:pic>
        <p:nvPicPr>
          <p:cNvPr id="5" name="Picture 4">
            <a:extLst>
              <a:ext uri="{FF2B5EF4-FFF2-40B4-BE49-F238E27FC236}">
                <a16:creationId xmlns:a16="http://schemas.microsoft.com/office/drawing/2014/main" id="{697D0672-2380-05E3-B7DC-8C1CB91B4384}"/>
              </a:ext>
            </a:extLst>
          </p:cNvPr>
          <p:cNvPicPr>
            <a:picLocks noChangeAspect="1"/>
          </p:cNvPicPr>
          <p:nvPr/>
        </p:nvPicPr>
        <p:blipFill>
          <a:blip r:embed="rId2"/>
          <a:stretch>
            <a:fillRect/>
          </a:stretch>
        </p:blipFill>
        <p:spPr>
          <a:xfrm>
            <a:off x="4031479" y="226316"/>
            <a:ext cx="3985605" cy="990686"/>
          </a:xfrm>
          <a:prstGeom prst="rect">
            <a:avLst/>
          </a:prstGeom>
        </p:spPr>
      </p:pic>
      <p:pic>
        <p:nvPicPr>
          <p:cNvPr id="7" name="Picture 6">
            <a:extLst>
              <a:ext uri="{FF2B5EF4-FFF2-40B4-BE49-F238E27FC236}">
                <a16:creationId xmlns:a16="http://schemas.microsoft.com/office/drawing/2014/main" id="{1B221EDF-8556-F386-2742-8C71A44F2A15}"/>
              </a:ext>
            </a:extLst>
          </p:cNvPr>
          <p:cNvPicPr>
            <a:picLocks noChangeAspect="1"/>
          </p:cNvPicPr>
          <p:nvPr/>
        </p:nvPicPr>
        <p:blipFill>
          <a:blip r:embed="rId3"/>
          <a:stretch>
            <a:fillRect/>
          </a:stretch>
        </p:blipFill>
        <p:spPr>
          <a:xfrm>
            <a:off x="8368414" y="3429000"/>
            <a:ext cx="3200677" cy="1607959"/>
          </a:xfrm>
          <a:prstGeom prst="rect">
            <a:avLst/>
          </a:prstGeom>
        </p:spPr>
      </p:pic>
      <p:sp>
        <p:nvSpPr>
          <p:cNvPr id="9" name="TextBox 8">
            <a:extLst>
              <a:ext uri="{FF2B5EF4-FFF2-40B4-BE49-F238E27FC236}">
                <a16:creationId xmlns:a16="http://schemas.microsoft.com/office/drawing/2014/main" id="{43816CDB-2BE2-9B51-BF60-F3EC5DC4903E}"/>
              </a:ext>
            </a:extLst>
          </p:cNvPr>
          <p:cNvSpPr txBox="1"/>
          <p:nvPr/>
        </p:nvSpPr>
        <p:spPr>
          <a:xfrm>
            <a:off x="1430522" y="3975130"/>
            <a:ext cx="8292354" cy="2123658"/>
          </a:xfrm>
          <a:prstGeom prst="rect">
            <a:avLst/>
          </a:prstGeom>
          <a:noFill/>
        </p:spPr>
        <p:txBody>
          <a:bodyPr wrap="square">
            <a:spAutoFit/>
          </a:bodyPr>
          <a:lstStyle/>
          <a:p>
            <a:pPr algn="just">
              <a:buFont typeface="Arial" panose="020B0604020202020204" pitchFamily="34" charset="0"/>
              <a:buChar char="•"/>
            </a:pPr>
            <a:r>
              <a:rPr lang="en-US" sz="2200" b="1" i="0" dirty="0">
                <a:solidFill>
                  <a:srgbClr val="000000"/>
                </a:solidFill>
                <a:effectLst/>
                <a:latin typeface="inter-bold"/>
              </a:rPr>
              <a:t>API Login ID:</a:t>
            </a:r>
            <a:r>
              <a:rPr lang="en-US" sz="2200" b="0" i="0" dirty="0">
                <a:solidFill>
                  <a:srgbClr val="000000"/>
                </a:solidFill>
                <a:effectLst/>
                <a:latin typeface="inter-regular"/>
              </a:rPr>
              <a:t> Enter the API login id to this field.</a:t>
            </a:r>
          </a:p>
          <a:p>
            <a:pPr algn="just">
              <a:buFont typeface="Arial" panose="020B0604020202020204" pitchFamily="34" charset="0"/>
              <a:buChar char="•"/>
            </a:pPr>
            <a:r>
              <a:rPr lang="en-US" sz="2200" b="1" i="0" dirty="0">
                <a:solidFill>
                  <a:srgbClr val="000000"/>
                </a:solidFill>
                <a:effectLst/>
                <a:latin typeface="inter-bold"/>
              </a:rPr>
              <a:t>Transaction Key:</a:t>
            </a:r>
            <a:r>
              <a:rPr lang="en-US" sz="2200" b="0" i="0" dirty="0">
                <a:solidFill>
                  <a:srgbClr val="000000"/>
                </a:solidFill>
                <a:effectLst/>
                <a:latin typeface="inter-regular"/>
              </a:rPr>
              <a:t> Provide the transaction key in this field.</a:t>
            </a:r>
          </a:p>
          <a:p>
            <a:pPr algn="just">
              <a:buFont typeface="Arial" panose="020B0604020202020204" pitchFamily="34" charset="0"/>
              <a:buChar char="•"/>
            </a:pPr>
            <a:r>
              <a:rPr lang="en-US" sz="2200" b="1" i="0" dirty="0">
                <a:solidFill>
                  <a:srgbClr val="000000"/>
                </a:solidFill>
                <a:effectLst/>
                <a:latin typeface="inter-bold"/>
              </a:rPr>
              <a:t>Public Client Key:</a:t>
            </a:r>
            <a:r>
              <a:rPr lang="en-US" sz="2200" b="0" i="0" dirty="0">
                <a:solidFill>
                  <a:srgbClr val="000000"/>
                </a:solidFill>
                <a:effectLst/>
                <a:latin typeface="inter-regular"/>
              </a:rPr>
              <a:t> Enter the Public Client Key in this field.</a:t>
            </a:r>
          </a:p>
          <a:p>
            <a:pPr algn="just">
              <a:buFont typeface="Arial" panose="020B0604020202020204" pitchFamily="34" charset="0"/>
              <a:buChar char="•"/>
            </a:pPr>
            <a:r>
              <a:rPr lang="en-US" sz="2200" b="1" i="0" dirty="0">
                <a:solidFill>
                  <a:srgbClr val="000000"/>
                </a:solidFill>
                <a:effectLst/>
                <a:latin typeface="inter-bold"/>
              </a:rPr>
              <a:t>Signature Key:</a:t>
            </a:r>
            <a:r>
              <a:rPr lang="en-US" sz="2200" b="0" i="0" dirty="0">
                <a:solidFill>
                  <a:srgbClr val="000000"/>
                </a:solidFill>
                <a:effectLst/>
                <a:latin typeface="inter-regular"/>
              </a:rPr>
              <a:t> Enter the Signature Key in this field.</a:t>
            </a:r>
          </a:p>
          <a:p>
            <a:pPr algn="just"/>
            <a:r>
              <a:rPr lang="en-US" sz="2200" b="0" i="0" dirty="0">
                <a:solidFill>
                  <a:srgbClr val="333333"/>
                </a:solidFill>
                <a:effectLst/>
                <a:latin typeface="inter-regular"/>
              </a:rPr>
              <a:t>To get the API </a:t>
            </a:r>
            <a:r>
              <a:rPr lang="en-US" sz="2200" b="1" i="0" dirty="0">
                <a:solidFill>
                  <a:srgbClr val="333333"/>
                </a:solidFill>
                <a:effectLst/>
                <a:latin typeface="inter-bold"/>
              </a:rPr>
              <a:t>login ID, Transaction Key,</a:t>
            </a:r>
            <a:r>
              <a:rPr lang="en-US" sz="2200" b="0" i="0" dirty="0">
                <a:solidFill>
                  <a:srgbClr val="333333"/>
                </a:solidFill>
                <a:effectLst/>
                <a:latin typeface="inter-regular"/>
              </a:rPr>
              <a:t> and </a:t>
            </a:r>
            <a:r>
              <a:rPr lang="en-US" sz="2200" b="1" i="0" dirty="0">
                <a:solidFill>
                  <a:srgbClr val="333333"/>
                </a:solidFill>
                <a:effectLst/>
                <a:latin typeface="inter-bold"/>
              </a:rPr>
              <a:t>Signature Key</a:t>
            </a:r>
            <a:r>
              <a:rPr lang="en-US" sz="2200" b="0" i="0" dirty="0">
                <a:solidFill>
                  <a:srgbClr val="333333"/>
                </a:solidFill>
                <a:effectLst/>
                <a:latin typeface="inter-regular"/>
              </a:rPr>
              <a:t> follow the below instruction.</a:t>
            </a:r>
          </a:p>
        </p:txBody>
      </p:sp>
    </p:spTree>
    <p:extLst>
      <p:ext uri="{BB962C8B-B14F-4D97-AF65-F5344CB8AC3E}">
        <p14:creationId xmlns:p14="http://schemas.microsoft.com/office/powerpoint/2010/main" val="279872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54639" y="591671"/>
            <a:ext cx="10018713" cy="5674658"/>
          </a:xfrm>
        </p:spPr>
        <p:txBody>
          <a:bodyPr>
            <a:normAutofit/>
          </a:bodyPr>
          <a:lstStyle/>
          <a:p>
            <a:pPr marL="0" indent="0" algn="just">
              <a:buNone/>
            </a:pPr>
            <a:r>
              <a:rPr lang="en-US" b="0" i="0" dirty="0">
                <a:effectLst/>
                <a:latin typeface="erdana"/>
              </a:rPr>
              <a:t>1. Check/Money Order</a:t>
            </a:r>
          </a:p>
          <a:p>
            <a:pPr algn="just"/>
            <a:r>
              <a:rPr lang="en-US" b="0" i="0" dirty="0">
                <a:effectLst/>
                <a:latin typeface="inter-regular"/>
              </a:rPr>
              <a:t>In this method, the store owner accepts the payment for an order from the customer through the check or money order. We can set up the Check/Money Order as a default payment method, which we can apply for our online store in Magneto 2. We have the right to set that the Check/Money Order accepts either from some countries that we have chosen or from all countries. We can also set the range of order value.</a:t>
            </a:r>
          </a:p>
          <a:p>
            <a:pPr marL="0" indent="0" algn="just">
              <a:buNone/>
            </a:pPr>
            <a:r>
              <a:rPr lang="en-US" b="0" i="0" dirty="0">
                <a:effectLst/>
                <a:latin typeface="erdana"/>
              </a:rPr>
              <a:t>2. Bank Transfer Payment</a:t>
            </a:r>
          </a:p>
          <a:p>
            <a:pPr algn="just"/>
            <a:r>
              <a:rPr lang="en-US" b="0" i="0" dirty="0">
                <a:effectLst/>
                <a:latin typeface="inter-regular"/>
              </a:rPr>
              <a:t>With the bank transfer payment method, the store owner accepts the payment from a customer's bank account to the merchant bank account. The customer buys the products online and pays to the store owner through the bank transaction. They transfer the money from their account, which is deposited into the merchant (store owner) account</a:t>
            </a:r>
          </a:p>
        </p:txBody>
      </p:sp>
    </p:spTree>
    <p:extLst>
      <p:ext uri="{BB962C8B-B14F-4D97-AF65-F5344CB8AC3E}">
        <p14:creationId xmlns:p14="http://schemas.microsoft.com/office/powerpoint/2010/main" val="4101211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891552" y="1716741"/>
            <a:ext cx="4787152" cy="3124201"/>
          </a:xfrm>
        </p:spPr>
        <p:txBody>
          <a:bodyPr>
            <a:normAutofit lnSpcReduction="10000"/>
          </a:bodyPr>
          <a:lstStyle/>
          <a:p>
            <a:pPr algn="just"/>
            <a:r>
              <a:rPr lang="en-US" b="1" i="0" dirty="0">
                <a:solidFill>
                  <a:srgbClr val="333333"/>
                </a:solidFill>
                <a:effectLst/>
                <a:latin typeface="inter-bold"/>
              </a:rPr>
              <a:t>Step 1:</a:t>
            </a:r>
            <a:r>
              <a:rPr lang="en-US" b="0" i="0" dirty="0">
                <a:solidFill>
                  <a:srgbClr val="333333"/>
                </a:solidFill>
                <a:effectLst/>
                <a:latin typeface="inter-regular"/>
              </a:rPr>
              <a:t> Create an account on Authorize.net using the following link </a:t>
            </a:r>
            <a:r>
              <a:rPr lang="en-US" b="0" i="0" u="none" strike="noStrike" dirty="0">
                <a:solidFill>
                  <a:srgbClr val="008000"/>
                </a:solidFill>
                <a:effectLst/>
                <a:latin typeface="inter-regular"/>
                <a:hlinkClick r:id="rId2"/>
              </a:rPr>
              <a:t>https://developer.authorize.net/hello_world/sandbox/</a:t>
            </a:r>
            <a:r>
              <a:rPr lang="en-US" b="0" i="0" dirty="0">
                <a:solidFill>
                  <a:srgbClr val="333333"/>
                </a:solidFill>
                <a:effectLst/>
                <a:latin typeface="inter-regular"/>
              </a:rPr>
              <a:t>. Fill the information and click on the submit button after accepting the Authorize.net Sandbox Account Agreement by marking on the checkbox.</a:t>
            </a:r>
            <a:endParaRPr lang="en-US" dirty="0"/>
          </a:p>
        </p:txBody>
      </p:sp>
      <p:pic>
        <p:nvPicPr>
          <p:cNvPr id="5" name="Picture 4">
            <a:extLst>
              <a:ext uri="{FF2B5EF4-FFF2-40B4-BE49-F238E27FC236}">
                <a16:creationId xmlns:a16="http://schemas.microsoft.com/office/drawing/2014/main" id="{E7B69826-BB87-FF7E-65D2-BC0B3549A0A0}"/>
              </a:ext>
            </a:extLst>
          </p:cNvPr>
          <p:cNvPicPr>
            <a:picLocks noChangeAspect="1"/>
          </p:cNvPicPr>
          <p:nvPr/>
        </p:nvPicPr>
        <p:blipFill>
          <a:blip r:embed="rId3"/>
          <a:stretch>
            <a:fillRect/>
          </a:stretch>
        </p:blipFill>
        <p:spPr>
          <a:xfrm>
            <a:off x="7413812" y="285785"/>
            <a:ext cx="3668706" cy="6286430"/>
          </a:xfrm>
          <a:prstGeom prst="rect">
            <a:avLst/>
          </a:prstGeom>
        </p:spPr>
      </p:pic>
    </p:spTree>
    <p:extLst>
      <p:ext uri="{BB962C8B-B14F-4D97-AF65-F5344CB8AC3E}">
        <p14:creationId xmlns:p14="http://schemas.microsoft.com/office/powerpoint/2010/main" val="3892073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892638" y="171362"/>
            <a:ext cx="4880631" cy="3124201"/>
          </a:xfrm>
        </p:spPr>
        <p:txBody>
          <a:bodyPr/>
          <a:lstStyle/>
          <a:p>
            <a:r>
              <a:rPr lang="en-US" b="1" i="0" dirty="0">
                <a:solidFill>
                  <a:srgbClr val="333333"/>
                </a:solidFill>
                <a:effectLst/>
                <a:latin typeface="inter-bold"/>
              </a:rPr>
              <a:t>Step 2:</a:t>
            </a:r>
            <a:r>
              <a:rPr lang="en-US" b="0" i="0" dirty="0">
                <a:solidFill>
                  <a:srgbClr val="333333"/>
                </a:solidFill>
                <a:effectLst/>
                <a:latin typeface="inter-regular"/>
              </a:rPr>
              <a:t> It will redirect to the new window where you will get the API Login ID and Transaction Key. Copy them from here and paste in </a:t>
            </a:r>
            <a:r>
              <a:rPr lang="en-US" b="1" i="0" dirty="0">
                <a:solidFill>
                  <a:srgbClr val="333333"/>
                </a:solidFill>
                <a:effectLst/>
                <a:latin typeface="inter-bold"/>
              </a:rPr>
              <a:t>Authorize.net</a:t>
            </a:r>
            <a:r>
              <a:rPr lang="en-US" b="0" i="0" dirty="0">
                <a:solidFill>
                  <a:srgbClr val="333333"/>
                </a:solidFill>
                <a:effectLst/>
                <a:latin typeface="inter-regular"/>
              </a:rPr>
              <a:t> payment gateway in Magento 2.</a:t>
            </a:r>
            <a:endParaRPr lang="en-US" dirty="0"/>
          </a:p>
        </p:txBody>
      </p:sp>
      <p:pic>
        <p:nvPicPr>
          <p:cNvPr id="5" name="Picture 4">
            <a:extLst>
              <a:ext uri="{FF2B5EF4-FFF2-40B4-BE49-F238E27FC236}">
                <a16:creationId xmlns:a16="http://schemas.microsoft.com/office/drawing/2014/main" id="{BD35B9B0-D18A-0ADE-CE06-99EC26C8928D}"/>
              </a:ext>
            </a:extLst>
          </p:cNvPr>
          <p:cNvPicPr>
            <a:picLocks noChangeAspect="1"/>
          </p:cNvPicPr>
          <p:nvPr/>
        </p:nvPicPr>
        <p:blipFill>
          <a:blip r:embed="rId2"/>
          <a:stretch>
            <a:fillRect/>
          </a:stretch>
        </p:blipFill>
        <p:spPr>
          <a:xfrm>
            <a:off x="5632998" y="155851"/>
            <a:ext cx="6454699" cy="3139712"/>
          </a:xfrm>
          <a:prstGeom prst="rect">
            <a:avLst/>
          </a:prstGeom>
        </p:spPr>
      </p:pic>
      <p:sp>
        <p:nvSpPr>
          <p:cNvPr id="7" name="TextBox 6">
            <a:extLst>
              <a:ext uri="{FF2B5EF4-FFF2-40B4-BE49-F238E27FC236}">
                <a16:creationId xmlns:a16="http://schemas.microsoft.com/office/drawing/2014/main" id="{6269F18D-F581-31FD-B30F-59A836FA2F77}"/>
              </a:ext>
            </a:extLst>
          </p:cNvPr>
          <p:cNvSpPr txBox="1"/>
          <p:nvPr/>
        </p:nvSpPr>
        <p:spPr>
          <a:xfrm>
            <a:off x="5468471" y="4574103"/>
            <a:ext cx="6535270" cy="1569660"/>
          </a:xfrm>
          <a:prstGeom prst="rect">
            <a:avLst/>
          </a:prstGeom>
          <a:noFill/>
        </p:spPr>
        <p:txBody>
          <a:bodyPr wrap="square">
            <a:spAutoFit/>
          </a:bodyPr>
          <a:lstStyle/>
          <a:p>
            <a:pPr algn="just"/>
            <a:r>
              <a:rPr lang="en-US" sz="2400" b="1" i="0" dirty="0">
                <a:solidFill>
                  <a:srgbClr val="333333"/>
                </a:solidFill>
                <a:effectLst/>
                <a:latin typeface="inter-bold"/>
              </a:rPr>
              <a:t>Step 3:</a:t>
            </a:r>
            <a:r>
              <a:rPr lang="en-US" sz="2400" b="0" i="0" dirty="0">
                <a:solidFill>
                  <a:srgbClr val="333333"/>
                </a:solidFill>
                <a:effectLst/>
                <a:latin typeface="inter-regular"/>
              </a:rPr>
              <a:t> To get the </a:t>
            </a:r>
            <a:r>
              <a:rPr lang="en-US" sz="2400" b="1" i="0" dirty="0">
                <a:solidFill>
                  <a:srgbClr val="333333"/>
                </a:solidFill>
                <a:effectLst/>
                <a:latin typeface="inter-bold"/>
              </a:rPr>
              <a:t>Public Client Key</a:t>
            </a:r>
            <a:r>
              <a:rPr lang="en-US" sz="2400" b="0" i="0" dirty="0">
                <a:solidFill>
                  <a:srgbClr val="333333"/>
                </a:solidFill>
                <a:effectLst/>
                <a:latin typeface="inter-regular"/>
              </a:rPr>
              <a:t> and </a:t>
            </a:r>
            <a:r>
              <a:rPr lang="en-US" sz="2400" b="1" i="0" dirty="0">
                <a:solidFill>
                  <a:srgbClr val="333333"/>
                </a:solidFill>
                <a:effectLst/>
                <a:latin typeface="inter-bold"/>
              </a:rPr>
              <a:t>Signature Key</a:t>
            </a:r>
            <a:r>
              <a:rPr lang="en-US" sz="2400" b="0" i="0" dirty="0">
                <a:solidFill>
                  <a:srgbClr val="333333"/>
                </a:solidFill>
                <a:effectLst/>
                <a:latin typeface="inter-regular"/>
              </a:rPr>
              <a:t>, you need to sign-in to the merchant interface of the Authorize.net account as given in the below screenshot.</a:t>
            </a:r>
            <a:endParaRPr lang="en-US" sz="2400" dirty="0"/>
          </a:p>
        </p:txBody>
      </p:sp>
      <p:pic>
        <p:nvPicPr>
          <p:cNvPr id="9" name="Picture 8">
            <a:extLst>
              <a:ext uri="{FF2B5EF4-FFF2-40B4-BE49-F238E27FC236}">
                <a16:creationId xmlns:a16="http://schemas.microsoft.com/office/drawing/2014/main" id="{D877DE49-2653-B489-C00D-7F59E3BF39AE}"/>
              </a:ext>
            </a:extLst>
          </p:cNvPr>
          <p:cNvPicPr>
            <a:picLocks noChangeAspect="1"/>
          </p:cNvPicPr>
          <p:nvPr/>
        </p:nvPicPr>
        <p:blipFill>
          <a:blip r:embed="rId3"/>
          <a:stretch>
            <a:fillRect/>
          </a:stretch>
        </p:blipFill>
        <p:spPr>
          <a:xfrm>
            <a:off x="0" y="3019562"/>
            <a:ext cx="5395243" cy="3838438"/>
          </a:xfrm>
          <a:prstGeom prst="rect">
            <a:avLst/>
          </a:prstGeom>
        </p:spPr>
      </p:pic>
    </p:spTree>
    <p:extLst>
      <p:ext uri="{BB962C8B-B14F-4D97-AF65-F5344CB8AC3E}">
        <p14:creationId xmlns:p14="http://schemas.microsoft.com/office/powerpoint/2010/main" val="2804758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708427" y="0"/>
            <a:ext cx="10018713" cy="1196789"/>
          </a:xfrm>
        </p:spPr>
        <p:txBody>
          <a:bodyPr/>
          <a:lstStyle/>
          <a:p>
            <a:r>
              <a:rPr lang="en-US" b="1" i="0" dirty="0">
                <a:solidFill>
                  <a:srgbClr val="333333"/>
                </a:solidFill>
                <a:effectLst/>
                <a:latin typeface="inter-bold"/>
              </a:rPr>
              <a:t>Step 4:</a:t>
            </a:r>
            <a:r>
              <a:rPr lang="en-US" b="0" i="0" dirty="0">
                <a:solidFill>
                  <a:srgbClr val="333333"/>
                </a:solidFill>
                <a:effectLst/>
                <a:latin typeface="inter-regular"/>
              </a:rPr>
              <a:t> Enter the username and password, which you have created while creating an account of Authorize.net.</a:t>
            </a:r>
            <a:endParaRPr lang="en-US" dirty="0"/>
          </a:p>
        </p:txBody>
      </p:sp>
      <p:pic>
        <p:nvPicPr>
          <p:cNvPr id="7" name="Picture 6">
            <a:extLst>
              <a:ext uri="{FF2B5EF4-FFF2-40B4-BE49-F238E27FC236}">
                <a16:creationId xmlns:a16="http://schemas.microsoft.com/office/drawing/2014/main" id="{318AFE11-9DF9-C5B3-70D8-907FFD44105B}"/>
              </a:ext>
            </a:extLst>
          </p:cNvPr>
          <p:cNvPicPr>
            <a:picLocks noChangeAspect="1"/>
          </p:cNvPicPr>
          <p:nvPr/>
        </p:nvPicPr>
        <p:blipFill>
          <a:blip r:embed="rId2"/>
          <a:stretch>
            <a:fillRect/>
          </a:stretch>
        </p:blipFill>
        <p:spPr>
          <a:xfrm>
            <a:off x="7364549" y="682013"/>
            <a:ext cx="4168501" cy="4633362"/>
          </a:xfrm>
          <a:prstGeom prst="rect">
            <a:avLst/>
          </a:prstGeom>
        </p:spPr>
      </p:pic>
      <p:sp>
        <p:nvSpPr>
          <p:cNvPr id="9" name="TextBox 8">
            <a:extLst>
              <a:ext uri="{FF2B5EF4-FFF2-40B4-BE49-F238E27FC236}">
                <a16:creationId xmlns:a16="http://schemas.microsoft.com/office/drawing/2014/main" id="{2BCCE730-13F7-C05F-8701-AA870CADE29B}"/>
              </a:ext>
            </a:extLst>
          </p:cNvPr>
          <p:cNvSpPr txBox="1"/>
          <p:nvPr/>
        </p:nvSpPr>
        <p:spPr>
          <a:xfrm>
            <a:off x="933964" y="2655917"/>
            <a:ext cx="6096000" cy="1200329"/>
          </a:xfrm>
          <a:prstGeom prst="rect">
            <a:avLst/>
          </a:prstGeom>
          <a:noFill/>
        </p:spPr>
        <p:txBody>
          <a:bodyPr wrap="square">
            <a:spAutoFit/>
          </a:bodyPr>
          <a:lstStyle/>
          <a:p>
            <a:r>
              <a:rPr lang="en-US" sz="2400" b="1" i="0" dirty="0">
                <a:solidFill>
                  <a:srgbClr val="333333"/>
                </a:solidFill>
                <a:effectLst/>
                <a:latin typeface="inter-bold"/>
              </a:rPr>
              <a:t>Step 5:</a:t>
            </a:r>
            <a:r>
              <a:rPr lang="en-US" sz="2400" b="0" i="0" dirty="0">
                <a:solidFill>
                  <a:srgbClr val="333333"/>
                </a:solidFill>
                <a:effectLst/>
                <a:latin typeface="inter-regular"/>
              </a:rPr>
              <a:t> On the Home page of Authorize.net, click on </a:t>
            </a:r>
            <a:r>
              <a:rPr lang="en-US" sz="2400" b="1" i="0" dirty="0">
                <a:solidFill>
                  <a:srgbClr val="333333"/>
                </a:solidFill>
                <a:effectLst/>
                <a:latin typeface="inter-bold"/>
              </a:rPr>
              <a:t>Account</a:t>
            </a:r>
            <a:r>
              <a:rPr lang="en-US" sz="2400" b="0" i="0" dirty="0">
                <a:solidFill>
                  <a:srgbClr val="333333"/>
                </a:solidFill>
                <a:effectLst/>
                <a:latin typeface="inter-regular"/>
              </a:rPr>
              <a:t> from the main toolbar at the upper-right corner.</a:t>
            </a:r>
            <a:endParaRPr lang="en-US" sz="2400" dirty="0"/>
          </a:p>
        </p:txBody>
      </p:sp>
      <p:pic>
        <p:nvPicPr>
          <p:cNvPr id="11" name="Picture 10">
            <a:extLst>
              <a:ext uri="{FF2B5EF4-FFF2-40B4-BE49-F238E27FC236}">
                <a16:creationId xmlns:a16="http://schemas.microsoft.com/office/drawing/2014/main" id="{5D28D2E9-6127-CE63-6FA1-53F9E882186E}"/>
              </a:ext>
            </a:extLst>
          </p:cNvPr>
          <p:cNvPicPr>
            <a:picLocks noChangeAspect="1"/>
          </p:cNvPicPr>
          <p:nvPr/>
        </p:nvPicPr>
        <p:blipFill>
          <a:blip r:embed="rId3"/>
          <a:stretch>
            <a:fillRect/>
          </a:stretch>
        </p:blipFill>
        <p:spPr>
          <a:xfrm>
            <a:off x="339024" y="3933397"/>
            <a:ext cx="6690940" cy="2110923"/>
          </a:xfrm>
          <a:prstGeom prst="rect">
            <a:avLst/>
          </a:prstGeom>
        </p:spPr>
      </p:pic>
    </p:spTree>
    <p:extLst>
      <p:ext uri="{BB962C8B-B14F-4D97-AF65-F5344CB8AC3E}">
        <p14:creationId xmlns:p14="http://schemas.microsoft.com/office/powerpoint/2010/main" val="384724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54640" y="-865095"/>
            <a:ext cx="10018713" cy="3124201"/>
          </a:xfrm>
        </p:spPr>
        <p:txBody>
          <a:bodyPr/>
          <a:lstStyle/>
          <a:p>
            <a:r>
              <a:rPr lang="en-US" b="1" i="0" dirty="0">
                <a:solidFill>
                  <a:srgbClr val="333333"/>
                </a:solidFill>
                <a:effectLst/>
                <a:latin typeface="inter-bold"/>
              </a:rPr>
              <a:t>Step 6:</a:t>
            </a:r>
            <a:r>
              <a:rPr lang="en-US" b="0" i="0" dirty="0">
                <a:solidFill>
                  <a:srgbClr val="333333"/>
                </a:solidFill>
                <a:effectLst/>
                <a:latin typeface="inter-regular"/>
              </a:rPr>
              <a:t> To obtain the Signature Key, click on the </a:t>
            </a:r>
            <a:r>
              <a:rPr lang="en-US" b="1" i="0" dirty="0">
                <a:solidFill>
                  <a:srgbClr val="333333"/>
                </a:solidFill>
                <a:effectLst/>
                <a:latin typeface="inter-bold"/>
              </a:rPr>
              <a:t>API Credential and Keys</a:t>
            </a:r>
            <a:r>
              <a:rPr lang="en-US" b="0" i="0" dirty="0">
                <a:solidFill>
                  <a:srgbClr val="333333"/>
                </a:solidFill>
                <a:effectLst/>
                <a:latin typeface="inter-regular"/>
              </a:rPr>
              <a:t> under the General Security Settings.</a:t>
            </a:r>
            <a:endParaRPr lang="en-US" dirty="0"/>
          </a:p>
        </p:txBody>
      </p:sp>
      <p:pic>
        <p:nvPicPr>
          <p:cNvPr id="5" name="Picture 4">
            <a:extLst>
              <a:ext uri="{FF2B5EF4-FFF2-40B4-BE49-F238E27FC236}">
                <a16:creationId xmlns:a16="http://schemas.microsoft.com/office/drawing/2014/main" id="{8F6CDE91-1D54-D850-FA1B-44B5CD5436BB}"/>
              </a:ext>
            </a:extLst>
          </p:cNvPr>
          <p:cNvPicPr>
            <a:picLocks noChangeAspect="1"/>
          </p:cNvPicPr>
          <p:nvPr/>
        </p:nvPicPr>
        <p:blipFill>
          <a:blip r:embed="rId2"/>
          <a:stretch>
            <a:fillRect/>
          </a:stretch>
        </p:blipFill>
        <p:spPr>
          <a:xfrm>
            <a:off x="2815305" y="1280626"/>
            <a:ext cx="6561389" cy="4762913"/>
          </a:xfrm>
          <a:prstGeom prst="rect">
            <a:avLst/>
          </a:prstGeom>
        </p:spPr>
      </p:pic>
    </p:spTree>
    <p:extLst>
      <p:ext uri="{BB962C8B-B14F-4D97-AF65-F5344CB8AC3E}">
        <p14:creationId xmlns:p14="http://schemas.microsoft.com/office/powerpoint/2010/main" val="359056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36710" y="-542366"/>
            <a:ext cx="10018713" cy="3124201"/>
          </a:xfrm>
        </p:spPr>
        <p:txBody>
          <a:bodyPr/>
          <a:lstStyle/>
          <a:p>
            <a:pPr algn="just"/>
            <a:r>
              <a:rPr lang="en-US" b="1" i="0" dirty="0">
                <a:solidFill>
                  <a:srgbClr val="333333"/>
                </a:solidFill>
                <a:effectLst/>
                <a:latin typeface="inter-bold"/>
              </a:rPr>
              <a:t>Step 7:</a:t>
            </a:r>
            <a:r>
              <a:rPr lang="en-US" b="0" i="0" dirty="0">
                <a:solidFill>
                  <a:srgbClr val="333333"/>
                </a:solidFill>
                <a:effectLst/>
                <a:latin typeface="inter-regular"/>
              </a:rPr>
              <a:t> Now, scroll down and click on the </a:t>
            </a:r>
            <a:r>
              <a:rPr lang="en-US" b="1" i="0" dirty="0">
                <a:solidFill>
                  <a:srgbClr val="333333"/>
                </a:solidFill>
                <a:effectLst/>
                <a:latin typeface="inter-bold"/>
              </a:rPr>
              <a:t>New Signature Key</a:t>
            </a:r>
            <a:r>
              <a:rPr lang="en-US" b="0" i="0" dirty="0">
                <a:solidFill>
                  <a:srgbClr val="333333"/>
                </a:solidFill>
                <a:effectLst/>
                <a:latin typeface="inter-regular"/>
              </a:rPr>
              <a:t> radio button. To disable the old Signature Key, click on the Disable Old Signature Key checkbox. If you do not select it, then the old Signature Key will automatically expire in 24 hours. Click on submit to continue.</a:t>
            </a:r>
            <a:endParaRPr lang="en-US" dirty="0"/>
          </a:p>
        </p:txBody>
      </p:sp>
      <p:pic>
        <p:nvPicPr>
          <p:cNvPr id="5" name="Picture 4">
            <a:extLst>
              <a:ext uri="{FF2B5EF4-FFF2-40B4-BE49-F238E27FC236}">
                <a16:creationId xmlns:a16="http://schemas.microsoft.com/office/drawing/2014/main" id="{64A849D2-DC7D-2F0C-47A5-21C3235A7131}"/>
              </a:ext>
            </a:extLst>
          </p:cNvPr>
          <p:cNvPicPr>
            <a:picLocks noChangeAspect="1"/>
          </p:cNvPicPr>
          <p:nvPr/>
        </p:nvPicPr>
        <p:blipFill>
          <a:blip r:embed="rId2"/>
          <a:stretch>
            <a:fillRect/>
          </a:stretch>
        </p:blipFill>
        <p:spPr>
          <a:xfrm>
            <a:off x="3131315" y="1921382"/>
            <a:ext cx="6485182" cy="4709568"/>
          </a:xfrm>
          <a:prstGeom prst="rect">
            <a:avLst/>
          </a:prstGeom>
        </p:spPr>
      </p:pic>
    </p:spTree>
    <p:extLst>
      <p:ext uri="{BB962C8B-B14F-4D97-AF65-F5344CB8AC3E}">
        <p14:creationId xmlns:p14="http://schemas.microsoft.com/office/powerpoint/2010/main" val="3278017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5195420" y="1504149"/>
            <a:ext cx="6617135" cy="1537447"/>
          </a:xfrm>
        </p:spPr>
        <p:txBody>
          <a:bodyPr/>
          <a:lstStyle/>
          <a:p>
            <a:r>
              <a:rPr lang="en-US" b="1" i="0" dirty="0">
                <a:solidFill>
                  <a:srgbClr val="333333"/>
                </a:solidFill>
                <a:effectLst/>
                <a:latin typeface="inter-bold"/>
              </a:rPr>
              <a:t>Step 8:</a:t>
            </a:r>
            <a:r>
              <a:rPr lang="en-US" b="0" i="0" dirty="0">
                <a:solidFill>
                  <a:srgbClr val="333333"/>
                </a:solidFill>
                <a:effectLst/>
                <a:latin typeface="inter-regular"/>
              </a:rPr>
              <a:t> Click on the </a:t>
            </a:r>
            <a:r>
              <a:rPr lang="en-US" b="1" i="0" dirty="0">
                <a:solidFill>
                  <a:srgbClr val="333333"/>
                </a:solidFill>
                <a:effectLst/>
                <a:latin typeface="inter-bold"/>
              </a:rPr>
              <a:t>Request PIN</a:t>
            </a:r>
            <a:r>
              <a:rPr lang="en-US" b="0" i="0" dirty="0">
                <a:solidFill>
                  <a:srgbClr val="333333"/>
                </a:solidFill>
                <a:effectLst/>
                <a:latin typeface="inter-regular"/>
              </a:rPr>
              <a:t> for verification.</a:t>
            </a:r>
            <a:endParaRPr lang="en-US" dirty="0"/>
          </a:p>
        </p:txBody>
      </p:sp>
      <p:pic>
        <p:nvPicPr>
          <p:cNvPr id="5" name="Picture 4">
            <a:extLst>
              <a:ext uri="{FF2B5EF4-FFF2-40B4-BE49-F238E27FC236}">
                <a16:creationId xmlns:a16="http://schemas.microsoft.com/office/drawing/2014/main" id="{1FA8DD88-48E0-99B0-5321-614720B2884C}"/>
              </a:ext>
            </a:extLst>
          </p:cNvPr>
          <p:cNvPicPr>
            <a:picLocks noChangeAspect="1"/>
          </p:cNvPicPr>
          <p:nvPr/>
        </p:nvPicPr>
        <p:blipFill>
          <a:blip r:embed="rId2"/>
          <a:stretch>
            <a:fillRect/>
          </a:stretch>
        </p:blipFill>
        <p:spPr>
          <a:xfrm>
            <a:off x="1743261" y="928616"/>
            <a:ext cx="3452159" cy="2956816"/>
          </a:xfrm>
          <a:prstGeom prst="rect">
            <a:avLst/>
          </a:prstGeom>
        </p:spPr>
      </p:pic>
      <p:sp>
        <p:nvSpPr>
          <p:cNvPr id="7" name="TextBox 6">
            <a:extLst>
              <a:ext uri="{FF2B5EF4-FFF2-40B4-BE49-F238E27FC236}">
                <a16:creationId xmlns:a16="http://schemas.microsoft.com/office/drawing/2014/main" id="{9AD4CEFB-1549-3DA2-4DFE-0A5B4B7D92AD}"/>
              </a:ext>
            </a:extLst>
          </p:cNvPr>
          <p:cNvSpPr txBox="1"/>
          <p:nvPr/>
        </p:nvSpPr>
        <p:spPr>
          <a:xfrm>
            <a:off x="1667679" y="4729055"/>
            <a:ext cx="6617135" cy="830997"/>
          </a:xfrm>
          <a:prstGeom prst="rect">
            <a:avLst/>
          </a:prstGeom>
          <a:noFill/>
        </p:spPr>
        <p:txBody>
          <a:bodyPr wrap="square">
            <a:spAutoFit/>
          </a:bodyPr>
          <a:lstStyle/>
          <a:p>
            <a:r>
              <a:rPr lang="en-US" sz="2400" b="1" i="0" dirty="0">
                <a:solidFill>
                  <a:srgbClr val="333333"/>
                </a:solidFill>
                <a:effectLst/>
                <a:latin typeface="inter-bold"/>
              </a:rPr>
              <a:t>Step 9:</a:t>
            </a:r>
            <a:r>
              <a:rPr lang="en-US" sz="2400" b="0" i="0" dirty="0">
                <a:solidFill>
                  <a:srgbClr val="333333"/>
                </a:solidFill>
                <a:effectLst/>
                <a:latin typeface="inter-regular"/>
              </a:rPr>
              <a:t> Enter the verification PIN, which you got on your registered email id from the Authorize.net.</a:t>
            </a:r>
            <a:endParaRPr lang="en-US" sz="2400" dirty="0"/>
          </a:p>
        </p:txBody>
      </p:sp>
      <p:pic>
        <p:nvPicPr>
          <p:cNvPr id="9" name="Picture 8">
            <a:extLst>
              <a:ext uri="{FF2B5EF4-FFF2-40B4-BE49-F238E27FC236}">
                <a16:creationId xmlns:a16="http://schemas.microsoft.com/office/drawing/2014/main" id="{EF429421-4EBC-9A91-F68D-1A0C28F3AEB7}"/>
              </a:ext>
            </a:extLst>
          </p:cNvPr>
          <p:cNvPicPr>
            <a:picLocks noChangeAspect="1"/>
          </p:cNvPicPr>
          <p:nvPr/>
        </p:nvPicPr>
        <p:blipFill>
          <a:blip r:embed="rId3"/>
          <a:stretch>
            <a:fillRect/>
          </a:stretch>
        </p:blipFill>
        <p:spPr>
          <a:xfrm>
            <a:off x="8302743" y="3596357"/>
            <a:ext cx="3436918" cy="3261643"/>
          </a:xfrm>
          <a:prstGeom prst="rect">
            <a:avLst/>
          </a:prstGeom>
        </p:spPr>
      </p:pic>
    </p:spTree>
    <p:extLst>
      <p:ext uri="{BB962C8B-B14F-4D97-AF65-F5344CB8AC3E}">
        <p14:creationId xmlns:p14="http://schemas.microsoft.com/office/powerpoint/2010/main" val="2716648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63604" y="-936813"/>
            <a:ext cx="10018713" cy="3124201"/>
          </a:xfrm>
        </p:spPr>
        <p:txBody>
          <a:bodyPr/>
          <a:lstStyle/>
          <a:p>
            <a:pPr marL="0" indent="0">
              <a:buNone/>
            </a:pPr>
            <a:r>
              <a:rPr lang="en-US" b="1" i="0" dirty="0">
                <a:solidFill>
                  <a:srgbClr val="333333"/>
                </a:solidFill>
                <a:effectLst/>
                <a:latin typeface="inter-bold"/>
              </a:rPr>
              <a:t>Step 10:</a:t>
            </a:r>
            <a:r>
              <a:rPr lang="en-US" b="0" i="0" dirty="0">
                <a:solidFill>
                  <a:srgbClr val="333333"/>
                </a:solidFill>
                <a:effectLst/>
                <a:latin typeface="inter-regular"/>
              </a:rPr>
              <a:t> Identity is verified successfully. Click on the </a:t>
            </a:r>
            <a:r>
              <a:rPr lang="en-US" b="1" i="0" dirty="0">
                <a:solidFill>
                  <a:srgbClr val="333333"/>
                </a:solidFill>
                <a:effectLst/>
                <a:latin typeface="inter-bold"/>
              </a:rPr>
              <a:t>Continue</a:t>
            </a:r>
            <a:r>
              <a:rPr lang="en-US" b="0" i="0" dirty="0">
                <a:solidFill>
                  <a:srgbClr val="333333"/>
                </a:solidFill>
                <a:effectLst/>
                <a:latin typeface="inter-regular"/>
              </a:rPr>
              <a:t> button, which will redirect you to a new page.</a:t>
            </a:r>
            <a:endParaRPr lang="en-US" dirty="0"/>
          </a:p>
        </p:txBody>
      </p:sp>
      <p:pic>
        <p:nvPicPr>
          <p:cNvPr id="5" name="Picture 4">
            <a:extLst>
              <a:ext uri="{FF2B5EF4-FFF2-40B4-BE49-F238E27FC236}">
                <a16:creationId xmlns:a16="http://schemas.microsoft.com/office/drawing/2014/main" id="{3880488A-AEFA-8557-A591-A3BC41BF4A21}"/>
              </a:ext>
            </a:extLst>
          </p:cNvPr>
          <p:cNvPicPr>
            <a:picLocks noChangeAspect="1"/>
          </p:cNvPicPr>
          <p:nvPr/>
        </p:nvPicPr>
        <p:blipFill>
          <a:blip r:embed="rId2"/>
          <a:stretch>
            <a:fillRect/>
          </a:stretch>
        </p:blipFill>
        <p:spPr>
          <a:xfrm>
            <a:off x="6672960" y="813692"/>
            <a:ext cx="3414056" cy="1806097"/>
          </a:xfrm>
          <a:prstGeom prst="rect">
            <a:avLst/>
          </a:prstGeom>
        </p:spPr>
      </p:pic>
      <p:sp>
        <p:nvSpPr>
          <p:cNvPr id="7" name="TextBox 6">
            <a:extLst>
              <a:ext uri="{FF2B5EF4-FFF2-40B4-BE49-F238E27FC236}">
                <a16:creationId xmlns:a16="http://schemas.microsoft.com/office/drawing/2014/main" id="{CC633C8B-1B08-FBC7-C505-BE3D980E9B44}"/>
              </a:ext>
            </a:extLst>
          </p:cNvPr>
          <p:cNvSpPr txBox="1"/>
          <p:nvPr/>
        </p:nvSpPr>
        <p:spPr>
          <a:xfrm>
            <a:off x="1663604" y="2970331"/>
            <a:ext cx="10192871" cy="830997"/>
          </a:xfrm>
          <a:prstGeom prst="rect">
            <a:avLst/>
          </a:prstGeom>
          <a:noFill/>
        </p:spPr>
        <p:txBody>
          <a:bodyPr wrap="square">
            <a:spAutoFit/>
          </a:bodyPr>
          <a:lstStyle/>
          <a:p>
            <a:r>
              <a:rPr lang="en-US" sz="2400" b="1" i="0" dirty="0">
                <a:solidFill>
                  <a:srgbClr val="333333"/>
                </a:solidFill>
                <a:effectLst/>
                <a:latin typeface="inter-bold"/>
              </a:rPr>
              <a:t>Step 11:</a:t>
            </a:r>
            <a:r>
              <a:rPr lang="en-US" sz="2400" b="0" i="0" dirty="0">
                <a:solidFill>
                  <a:srgbClr val="333333"/>
                </a:solidFill>
                <a:effectLst/>
                <a:latin typeface="inter-regular"/>
              </a:rPr>
              <a:t> Copy the new generated Signature Key and paste it to the Signature Key field in Magento 2 Authorize.net payment set up.</a:t>
            </a:r>
            <a:endParaRPr lang="en-US" sz="2400" dirty="0"/>
          </a:p>
        </p:txBody>
      </p:sp>
      <p:pic>
        <p:nvPicPr>
          <p:cNvPr id="9" name="Picture 8">
            <a:extLst>
              <a:ext uri="{FF2B5EF4-FFF2-40B4-BE49-F238E27FC236}">
                <a16:creationId xmlns:a16="http://schemas.microsoft.com/office/drawing/2014/main" id="{EBA84162-FC10-C490-3DE3-D3513B25C96E}"/>
              </a:ext>
            </a:extLst>
          </p:cNvPr>
          <p:cNvPicPr>
            <a:picLocks noChangeAspect="1"/>
          </p:cNvPicPr>
          <p:nvPr/>
        </p:nvPicPr>
        <p:blipFill>
          <a:blip r:embed="rId3"/>
          <a:stretch>
            <a:fillRect/>
          </a:stretch>
        </p:blipFill>
        <p:spPr>
          <a:xfrm>
            <a:off x="2956496" y="3883187"/>
            <a:ext cx="6637595" cy="2133785"/>
          </a:xfrm>
          <a:prstGeom prst="rect">
            <a:avLst/>
          </a:prstGeom>
        </p:spPr>
      </p:pic>
    </p:spTree>
    <p:extLst>
      <p:ext uri="{BB962C8B-B14F-4D97-AF65-F5344CB8AC3E}">
        <p14:creationId xmlns:p14="http://schemas.microsoft.com/office/powerpoint/2010/main" val="3461979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90498" y="0"/>
            <a:ext cx="10018713" cy="1187825"/>
          </a:xfrm>
        </p:spPr>
        <p:txBody>
          <a:bodyPr/>
          <a:lstStyle/>
          <a:p>
            <a:r>
              <a:rPr lang="en-US" b="1" i="0" dirty="0">
                <a:solidFill>
                  <a:srgbClr val="333333"/>
                </a:solidFill>
                <a:effectLst/>
                <a:latin typeface="inter-bold"/>
              </a:rPr>
              <a:t>Step 12:</a:t>
            </a:r>
            <a:r>
              <a:rPr lang="en-US" b="0" i="0" dirty="0">
                <a:solidFill>
                  <a:srgbClr val="333333"/>
                </a:solidFill>
                <a:effectLst/>
                <a:latin typeface="inter-regular"/>
              </a:rPr>
              <a:t> To obtain the Public Client Key, click on the </a:t>
            </a:r>
            <a:r>
              <a:rPr lang="en-US" b="1" i="0" dirty="0">
                <a:solidFill>
                  <a:srgbClr val="333333"/>
                </a:solidFill>
                <a:effectLst/>
                <a:latin typeface="inter-bold"/>
              </a:rPr>
              <a:t>Manage Public Client Key</a:t>
            </a:r>
            <a:r>
              <a:rPr lang="en-US" b="0" i="0" dirty="0">
                <a:solidFill>
                  <a:srgbClr val="333333"/>
                </a:solidFill>
                <a:effectLst/>
                <a:latin typeface="inter-regular"/>
              </a:rPr>
              <a:t> under the General Security Settings on the same page.</a:t>
            </a:r>
            <a:endParaRPr lang="en-US" dirty="0"/>
          </a:p>
        </p:txBody>
      </p:sp>
      <p:pic>
        <p:nvPicPr>
          <p:cNvPr id="5" name="Picture 4">
            <a:extLst>
              <a:ext uri="{FF2B5EF4-FFF2-40B4-BE49-F238E27FC236}">
                <a16:creationId xmlns:a16="http://schemas.microsoft.com/office/drawing/2014/main" id="{F0E70A23-BB8B-91CC-6709-1C992675AAF3}"/>
              </a:ext>
            </a:extLst>
          </p:cNvPr>
          <p:cNvPicPr>
            <a:picLocks noChangeAspect="1"/>
          </p:cNvPicPr>
          <p:nvPr/>
        </p:nvPicPr>
        <p:blipFill>
          <a:blip r:embed="rId2"/>
          <a:stretch>
            <a:fillRect/>
          </a:stretch>
        </p:blipFill>
        <p:spPr>
          <a:xfrm>
            <a:off x="2826736" y="1036112"/>
            <a:ext cx="6538527" cy="4785775"/>
          </a:xfrm>
          <a:prstGeom prst="rect">
            <a:avLst/>
          </a:prstGeom>
        </p:spPr>
      </p:pic>
    </p:spTree>
    <p:extLst>
      <p:ext uri="{BB962C8B-B14F-4D97-AF65-F5344CB8AC3E}">
        <p14:creationId xmlns:p14="http://schemas.microsoft.com/office/powerpoint/2010/main" val="3312440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484308" y="0"/>
            <a:ext cx="10018713" cy="627529"/>
          </a:xfrm>
        </p:spPr>
        <p:txBody>
          <a:bodyPr/>
          <a:lstStyle/>
          <a:p>
            <a:pPr marL="0" indent="0">
              <a:buNone/>
            </a:pPr>
            <a:r>
              <a:rPr lang="en-US" b="1" i="0" dirty="0">
                <a:solidFill>
                  <a:srgbClr val="333333"/>
                </a:solidFill>
                <a:effectLst/>
                <a:latin typeface="inter-bold"/>
              </a:rPr>
              <a:t>Step 13:</a:t>
            </a:r>
            <a:r>
              <a:rPr lang="en-US" b="0" i="0" dirty="0">
                <a:solidFill>
                  <a:srgbClr val="333333"/>
                </a:solidFill>
                <a:effectLst/>
                <a:latin typeface="inter-regular"/>
              </a:rPr>
              <a:t> Click on Submit and continue.</a:t>
            </a:r>
            <a:endParaRPr lang="en-US" dirty="0"/>
          </a:p>
        </p:txBody>
      </p:sp>
      <p:pic>
        <p:nvPicPr>
          <p:cNvPr id="5" name="Picture 4">
            <a:extLst>
              <a:ext uri="{FF2B5EF4-FFF2-40B4-BE49-F238E27FC236}">
                <a16:creationId xmlns:a16="http://schemas.microsoft.com/office/drawing/2014/main" id="{5A40BE10-4371-1C22-3B51-97D2F762E936}"/>
              </a:ext>
            </a:extLst>
          </p:cNvPr>
          <p:cNvPicPr>
            <a:picLocks noChangeAspect="1"/>
          </p:cNvPicPr>
          <p:nvPr/>
        </p:nvPicPr>
        <p:blipFill>
          <a:blip r:embed="rId2"/>
          <a:stretch>
            <a:fillRect/>
          </a:stretch>
        </p:blipFill>
        <p:spPr>
          <a:xfrm>
            <a:off x="3422748" y="555812"/>
            <a:ext cx="6500423" cy="3185436"/>
          </a:xfrm>
          <a:prstGeom prst="rect">
            <a:avLst/>
          </a:prstGeom>
        </p:spPr>
      </p:pic>
      <p:sp>
        <p:nvSpPr>
          <p:cNvPr id="7" name="TextBox 6">
            <a:extLst>
              <a:ext uri="{FF2B5EF4-FFF2-40B4-BE49-F238E27FC236}">
                <a16:creationId xmlns:a16="http://schemas.microsoft.com/office/drawing/2014/main" id="{9BC3F2A3-4526-9DF9-7974-5BEE4970FC72}"/>
              </a:ext>
            </a:extLst>
          </p:cNvPr>
          <p:cNvSpPr txBox="1"/>
          <p:nvPr/>
        </p:nvSpPr>
        <p:spPr>
          <a:xfrm>
            <a:off x="1484309" y="3741248"/>
            <a:ext cx="10018712" cy="1569660"/>
          </a:xfrm>
          <a:prstGeom prst="rect">
            <a:avLst/>
          </a:prstGeom>
          <a:noFill/>
        </p:spPr>
        <p:txBody>
          <a:bodyPr wrap="square">
            <a:spAutoFit/>
          </a:bodyPr>
          <a:lstStyle/>
          <a:p>
            <a:pPr algn="just"/>
            <a:r>
              <a:rPr lang="en-US" sz="2400" b="1" i="0" dirty="0">
                <a:solidFill>
                  <a:srgbClr val="333333"/>
                </a:solidFill>
                <a:effectLst/>
                <a:latin typeface="inter-bold"/>
              </a:rPr>
              <a:t>Step 14:</a:t>
            </a:r>
            <a:r>
              <a:rPr lang="en-US" sz="2400" b="0" i="0" dirty="0">
                <a:solidFill>
                  <a:srgbClr val="333333"/>
                </a:solidFill>
                <a:effectLst/>
                <a:latin typeface="inter-regular"/>
              </a:rPr>
              <a:t> Request for the PIN and verify it in the same way as you verified the Signature Key.</a:t>
            </a:r>
          </a:p>
          <a:p>
            <a:pPr algn="just"/>
            <a:r>
              <a:rPr lang="en-US" sz="2400" b="1" i="0" dirty="0">
                <a:solidFill>
                  <a:srgbClr val="333333"/>
                </a:solidFill>
                <a:effectLst/>
                <a:latin typeface="inter-bold"/>
              </a:rPr>
              <a:t>Step 15:</a:t>
            </a:r>
            <a:r>
              <a:rPr lang="en-US" sz="2400" b="0" i="0" dirty="0">
                <a:solidFill>
                  <a:srgbClr val="333333"/>
                </a:solidFill>
                <a:effectLst/>
                <a:latin typeface="inter-regular"/>
              </a:rPr>
              <a:t> Copy the New Client Key and paste it into the Public Client Key field in Magento 2.</a:t>
            </a:r>
          </a:p>
        </p:txBody>
      </p:sp>
      <p:pic>
        <p:nvPicPr>
          <p:cNvPr id="9" name="Picture 8">
            <a:extLst>
              <a:ext uri="{FF2B5EF4-FFF2-40B4-BE49-F238E27FC236}">
                <a16:creationId xmlns:a16="http://schemas.microsoft.com/office/drawing/2014/main" id="{D8E8FA34-1B8D-4543-03A4-DF0892476FF1}"/>
              </a:ext>
            </a:extLst>
          </p:cNvPr>
          <p:cNvPicPr>
            <a:picLocks noChangeAspect="1"/>
          </p:cNvPicPr>
          <p:nvPr/>
        </p:nvPicPr>
        <p:blipFill>
          <a:blip r:embed="rId3"/>
          <a:stretch>
            <a:fillRect/>
          </a:stretch>
        </p:blipFill>
        <p:spPr>
          <a:xfrm>
            <a:off x="3346541" y="5026883"/>
            <a:ext cx="6576630" cy="1752752"/>
          </a:xfrm>
          <a:prstGeom prst="rect">
            <a:avLst/>
          </a:prstGeom>
        </p:spPr>
      </p:pic>
    </p:spTree>
    <p:extLst>
      <p:ext uri="{BB962C8B-B14F-4D97-AF65-F5344CB8AC3E}">
        <p14:creationId xmlns:p14="http://schemas.microsoft.com/office/powerpoint/2010/main" val="3502789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01B553-D081-13F9-FE11-0834612A359A}"/>
              </a:ext>
            </a:extLst>
          </p:cNvPr>
          <p:cNvSpPr>
            <a:spLocks noGrp="1"/>
          </p:cNvSpPr>
          <p:nvPr>
            <p:ph idx="1"/>
          </p:nvPr>
        </p:nvSpPr>
        <p:spPr>
          <a:xfrm>
            <a:off x="1708427" y="228599"/>
            <a:ext cx="10018713" cy="1680883"/>
          </a:xfrm>
        </p:spPr>
        <p:txBody>
          <a:bodyPr/>
          <a:lstStyle/>
          <a:p>
            <a:pPr marL="0" indent="0" algn="just">
              <a:buNone/>
            </a:pPr>
            <a:r>
              <a:rPr lang="en-US" b="0" i="0" dirty="0">
                <a:solidFill>
                  <a:srgbClr val="333333"/>
                </a:solidFill>
                <a:effectLst/>
                <a:latin typeface="inter-regular"/>
              </a:rPr>
              <a:t>Now, back to the Authorize.net page set up and continue.</a:t>
            </a:r>
          </a:p>
          <a:p>
            <a:pPr algn="just">
              <a:buFont typeface="Arial" panose="020B0604020202020204" pitchFamily="34" charset="0"/>
              <a:buChar char="•"/>
            </a:pPr>
            <a:r>
              <a:rPr lang="en-US" b="1" i="0" dirty="0">
                <a:solidFill>
                  <a:srgbClr val="000000"/>
                </a:solidFill>
                <a:effectLst/>
                <a:latin typeface="inter-bold"/>
              </a:rPr>
              <a:t>Enabled:</a:t>
            </a:r>
            <a:r>
              <a:rPr lang="en-US" b="0" i="0" dirty="0">
                <a:solidFill>
                  <a:srgbClr val="000000"/>
                </a:solidFill>
                <a:effectLst/>
                <a:latin typeface="inter-regular"/>
              </a:rPr>
              <a:t> Enable the Authorize.net payment method by setting </a:t>
            </a:r>
            <a:r>
              <a:rPr lang="en-US" b="1" i="0" dirty="0">
                <a:solidFill>
                  <a:srgbClr val="000000"/>
                </a:solidFill>
                <a:effectLst/>
                <a:latin typeface="inter-bold"/>
              </a:rPr>
              <a:t>Yes</a:t>
            </a:r>
            <a:r>
              <a:rPr lang="en-US" b="0" i="0" dirty="0">
                <a:solidFill>
                  <a:srgbClr val="000000"/>
                </a:solidFill>
                <a:effectLst/>
                <a:latin typeface="inter-regular"/>
              </a:rPr>
              <a:t> so that it will be visible to the customer during checkout.</a:t>
            </a:r>
          </a:p>
          <a:p>
            <a:endParaRPr lang="en-US" dirty="0"/>
          </a:p>
        </p:txBody>
      </p:sp>
      <p:pic>
        <p:nvPicPr>
          <p:cNvPr id="5" name="Picture 4">
            <a:extLst>
              <a:ext uri="{FF2B5EF4-FFF2-40B4-BE49-F238E27FC236}">
                <a16:creationId xmlns:a16="http://schemas.microsoft.com/office/drawing/2014/main" id="{544137BB-0DB4-5948-1122-2786ED7BE6BA}"/>
              </a:ext>
            </a:extLst>
          </p:cNvPr>
          <p:cNvPicPr>
            <a:picLocks noChangeAspect="1"/>
          </p:cNvPicPr>
          <p:nvPr/>
        </p:nvPicPr>
        <p:blipFill>
          <a:blip r:embed="rId2"/>
          <a:stretch>
            <a:fillRect/>
          </a:stretch>
        </p:blipFill>
        <p:spPr>
          <a:xfrm>
            <a:off x="7166854" y="1412007"/>
            <a:ext cx="4671465" cy="891617"/>
          </a:xfrm>
          <a:prstGeom prst="rect">
            <a:avLst/>
          </a:prstGeom>
        </p:spPr>
      </p:pic>
      <p:sp>
        <p:nvSpPr>
          <p:cNvPr id="7" name="TextBox 6">
            <a:extLst>
              <a:ext uri="{FF2B5EF4-FFF2-40B4-BE49-F238E27FC236}">
                <a16:creationId xmlns:a16="http://schemas.microsoft.com/office/drawing/2014/main" id="{60C8B9EB-F682-6491-F288-A6BFDFF0FA2B}"/>
              </a:ext>
            </a:extLst>
          </p:cNvPr>
          <p:cNvSpPr txBox="1"/>
          <p:nvPr/>
        </p:nvSpPr>
        <p:spPr>
          <a:xfrm>
            <a:off x="4177553" y="2302108"/>
            <a:ext cx="8014447" cy="4401205"/>
          </a:xfrm>
          <a:prstGeom prst="rect">
            <a:avLst/>
          </a:prstGeom>
          <a:noFill/>
        </p:spPr>
        <p:txBody>
          <a:bodyPr wrap="square">
            <a:spAutoFit/>
          </a:bodyPr>
          <a:lstStyle/>
          <a:p>
            <a:pPr algn="just"/>
            <a:r>
              <a:rPr lang="en-US" sz="2000" b="0" i="0" dirty="0">
                <a:effectLst/>
                <a:latin typeface="erdana"/>
              </a:rPr>
              <a:t>Advanced Authorize.net Settings</a:t>
            </a:r>
          </a:p>
          <a:p>
            <a:pPr algn="just"/>
            <a:r>
              <a:rPr lang="en-US" sz="2000" b="0" i="0" dirty="0">
                <a:effectLst/>
                <a:latin typeface="inter-regular"/>
              </a:rPr>
              <a:t>Explore this section and complete the Advanced settings by providing required details in the given fields:</a:t>
            </a:r>
          </a:p>
          <a:p>
            <a:pPr algn="just"/>
            <a:r>
              <a:rPr lang="en-US" sz="2000" b="1" i="0" dirty="0">
                <a:effectLst/>
                <a:latin typeface="inter-bold"/>
              </a:rPr>
              <a:t>Accepted Currency:</a:t>
            </a:r>
            <a:r>
              <a:rPr lang="en-US" sz="2000" b="0" i="0" dirty="0">
                <a:effectLst/>
                <a:latin typeface="inter-regular"/>
              </a:rPr>
              <a:t> Set the accepted currency to the US dollar or any other currency that is acceptable at your online store.</a:t>
            </a:r>
          </a:p>
          <a:p>
            <a:pPr algn="just"/>
            <a:r>
              <a:rPr lang="en-US" sz="2000" b="1" i="0" dirty="0">
                <a:effectLst/>
                <a:latin typeface="inter-bold"/>
              </a:rPr>
              <a:t>Debug:</a:t>
            </a:r>
            <a:r>
              <a:rPr lang="en-US" sz="2000" b="0" i="0" dirty="0">
                <a:effectLst/>
                <a:latin typeface="inter-regular"/>
              </a:rPr>
              <a:t> To save the logs between Authorize.net system and your store set </a:t>
            </a:r>
            <a:r>
              <a:rPr lang="en-US" sz="2000" b="1" i="0" dirty="0">
                <a:effectLst/>
                <a:latin typeface="inter-bold"/>
              </a:rPr>
              <a:t>Yes</a:t>
            </a:r>
            <a:r>
              <a:rPr lang="en-US" sz="2000" b="0" i="0" dirty="0">
                <a:effectLst/>
                <a:latin typeface="inter-regular"/>
              </a:rPr>
              <a:t> to debug field.</a:t>
            </a:r>
          </a:p>
          <a:p>
            <a:pPr algn="just"/>
            <a:r>
              <a:rPr lang="en-US" sz="2000" b="1" i="0" dirty="0">
                <a:effectLst/>
                <a:latin typeface="inter-bold"/>
              </a:rPr>
              <a:t>Email Customer:</a:t>
            </a:r>
            <a:r>
              <a:rPr lang="en-US" sz="2000" b="0" i="0" dirty="0">
                <a:effectLst/>
                <a:latin typeface="inter-regular"/>
              </a:rPr>
              <a:t> Set </a:t>
            </a:r>
            <a:r>
              <a:rPr lang="en-US" sz="2000" b="1" i="0" dirty="0">
                <a:effectLst/>
                <a:latin typeface="inter-bold"/>
              </a:rPr>
              <a:t>Yes</a:t>
            </a:r>
            <a:r>
              <a:rPr lang="en-US" sz="2000" b="0" i="0" dirty="0">
                <a:effectLst/>
                <a:latin typeface="inter-regular"/>
              </a:rPr>
              <a:t> to this field, if you want to send an email to the customers and type your business email address in the </a:t>
            </a:r>
            <a:r>
              <a:rPr lang="en-US" sz="2000" b="1" i="0" dirty="0">
                <a:effectLst/>
                <a:latin typeface="inter-bold"/>
              </a:rPr>
              <a:t>Merchant's Email</a:t>
            </a:r>
            <a:r>
              <a:rPr lang="en-US" sz="2000" b="0" i="0" dirty="0">
                <a:effectLst/>
                <a:latin typeface="inter-regular"/>
              </a:rPr>
              <a:t> field.</a:t>
            </a:r>
          </a:p>
          <a:p>
            <a:pPr algn="just"/>
            <a:r>
              <a:rPr lang="en-US" sz="2000" b="1" i="0" dirty="0">
                <a:effectLst/>
                <a:latin typeface="inter-bold"/>
              </a:rPr>
              <a:t>Enable Credit Card Verification Field:</a:t>
            </a:r>
            <a:r>
              <a:rPr lang="en-US" sz="2000" b="0" i="0" dirty="0">
                <a:effectLst/>
                <a:latin typeface="inter-regular"/>
              </a:rPr>
              <a:t> Enable this field by setting </a:t>
            </a:r>
            <a:r>
              <a:rPr lang="en-US" sz="2000" b="1" i="0" dirty="0">
                <a:effectLst/>
                <a:latin typeface="inter-bold"/>
              </a:rPr>
              <a:t>Yes</a:t>
            </a:r>
            <a:r>
              <a:rPr lang="en-US" sz="2000" b="0" i="0" dirty="0">
                <a:effectLst/>
                <a:latin typeface="inter-regular"/>
              </a:rPr>
              <a:t> that requires a credit card verification code (CVV).</a:t>
            </a:r>
          </a:p>
          <a:p>
            <a:pPr algn="just"/>
            <a:r>
              <a:rPr lang="en-US" sz="2000" b="1" i="0" dirty="0">
                <a:effectLst/>
                <a:latin typeface="inter-bold"/>
              </a:rPr>
              <a:t>Credit Card Types:</a:t>
            </a:r>
            <a:r>
              <a:rPr lang="en-US" sz="2000" b="0" i="0" dirty="0">
                <a:effectLst/>
                <a:latin typeface="inter-regular"/>
              </a:rPr>
              <a:t> Select the cards from the list of Credit Card Types that is accepted by your store with the </a:t>
            </a:r>
            <a:r>
              <a:rPr lang="en-US" sz="2000" b="1" i="0" dirty="0">
                <a:effectLst/>
                <a:latin typeface="inter-bold"/>
              </a:rPr>
              <a:t>Ctrl</a:t>
            </a:r>
            <a:r>
              <a:rPr lang="en-US" sz="2000" b="0" i="0" dirty="0">
                <a:effectLst/>
                <a:latin typeface="inter-regular"/>
              </a:rPr>
              <a:t> key.</a:t>
            </a:r>
          </a:p>
        </p:txBody>
      </p:sp>
      <p:pic>
        <p:nvPicPr>
          <p:cNvPr id="9" name="Picture 8">
            <a:extLst>
              <a:ext uri="{FF2B5EF4-FFF2-40B4-BE49-F238E27FC236}">
                <a16:creationId xmlns:a16="http://schemas.microsoft.com/office/drawing/2014/main" id="{DE74B61C-9944-96A5-2293-6ED9AF315933}"/>
              </a:ext>
            </a:extLst>
          </p:cNvPr>
          <p:cNvPicPr>
            <a:picLocks noChangeAspect="1"/>
          </p:cNvPicPr>
          <p:nvPr/>
        </p:nvPicPr>
        <p:blipFill>
          <a:blip r:embed="rId3"/>
          <a:stretch>
            <a:fillRect/>
          </a:stretch>
        </p:blipFill>
        <p:spPr>
          <a:xfrm>
            <a:off x="-89647" y="3144556"/>
            <a:ext cx="4267200" cy="2537776"/>
          </a:xfrm>
          <a:prstGeom prst="rect">
            <a:avLst/>
          </a:prstGeom>
        </p:spPr>
      </p:pic>
    </p:spTree>
    <p:extLst>
      <p:ext uri="{BB962C8B-B14F-4D97-AF65-F5344CB8AC3E}">
        <p14:creationId xmlns:p14="http://schemas.microsoft.com/office/powerpoint/2010/main" val="78545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663604" y="134471"/>
            <a:ext cx="10018713" cy="6445624"/>
          </a:xfrm>
        </p:spPr>
        <p:txBody>
          <a:bodyPr>
            <a:normAutofit/>
          </a:bodyPr>
          <a:lstStyle/>
          <a:p>
            <a:pPr marL="0" indent="0" algn="just">
              <a:buNone/>
            </a:pPr>
            <a:r>
              <a:rPr lang="en-US" b="0" i="0" dirty="0">
                <a:effectLst/>
                <a:latin typeface="erdana"/>
              </a:rPr>
              <a:t>3. Cash on Delivery Payment</a:t>
            </a:r>
          </a:p>
          <a:p>
            <a:pPr algn="just"/>
            <a:r>
              <a:rPr lang="en-US" b="0" i="0" dirty="0">
                <a:effectLst/>
                <a:latin typeface="inter-regular"/>
              </a:rPr>
              <a:t>Cash on delivery generally called </a:t>
            </a:r>
            <a:r>
              <a:rPr lang="en-US" b="1" i="0" dirty="0">
                <a:effectLst/>
                <a:latin typeface="inter-bold"/>
              </a:rPr>
              <a:t>COD</a:t>
            </a:r>
            <a:r>
              <a:rPr lang="en-US" b="0" i="0" dirty="0">
                <a:effectLst/>
                <a:latin typeface="inter-regular"/>
              </a:rPr>
              <a:t>. It is an oldest way of payment. By setting this method, the store owner accepts the money from the customer in cash for their purchase. The customer buys the product and pays to the delivery guy, and he brings the money back to the store owner.</a:t>
            </a:r>
          </a:p>
          <a:p>
            <a:pPr algn="just"/>
            <a:r>
              <a:rPr lang="en-US" b="0" i="0" dirty="0">
                <a:effectLst/>
                <a:latin typeface="inter-regular"/>
              </a:rPr>
              <a:t>Similar to the Check/Money Order option, we (store owner) can set our store to accept the COD payment from some countries which we have chosen as well as the maximum order value that will be accepted.</a:t>
            </a:r>
          </a:p>
        </p:txBody>
      </p:sp>
    </p:spTree>
    <p:extLst>
      <p:ext uri="{BB962C8B-B14F-4D97-AF65-F5344CB8AC3E}">
        <p14:creationId xmlns:p14="http://schemas.microsoft.com/office/powerpoint/2010/main" val="312217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01B553-D081-13F9-FE11-0834612A359A}"/>
              </a:ext>
            </a:extLst>
          </p:cNvPr>
          <p:cNvSpPr>
            <a:spLocks noGrp="1"/>
          </p:cNvSpPr>
          <p:nvPr>
            <p:ph idx="1"/>
          </p:nvPr>
        </p:nvSpPr>
        <p:spPr>
          <a:xfrm>
            <a:off x="1681533" y="-25230"/>
            <a:ext cx="10018713" cy="1044389"/>
          </a:xfrm>
        </p:spPr>
        <p:txBody>
          <a:bodyPr/>
          <a:lstStyle/>
          <a:p>
            <a:r>
              <a:rPr lang="en-US" b="1" i="0" dirty="0">
                <a:solidFill>
                  <a:srgbClr val="333333"/>
                </a:solidFill>
                <a:effectLst/>
                <a:latin typeface="inter-bold"/>
              </a:rPr>
              <a:t>Step 5:</a:t>
            </a:r>
            <a:r>
              <a:rPr lang="en-US" b="0" i="0" dirty="0">
                <a:solidFill>
                  <a:srgbClr val="333333"/>
                </a:solidFill>
                <a:effectLst/>
                <a:latin typeface="inter-regular"/>
              </a:rPr>
              <a:t> When completed basic and advanced settings, click on the </a:t>
            </a:r>
            <a:r>
              <a:rPr lang="en-US" b="1" i="0" dirty="0">
                <a:solidFill>
                  <a:srgbClr val="333333"/>
                </a:solidFill>
                <a:effectLst/>
                <a:latin typeface="inter-bold"/>
              </a:rPr>
              <a:t>Save Config</a:t>
            </a:r>
            <a:r>
              <a:rPr lang="en-US" b="0" i="0" dirty="0">
                <a:solidFill>
                  <a:srgbClr val="333333"/>
                </a:solidFill>
                <a:effectLst/>
                <a:latin typeface="inter-regular"/>
              </a:rPr>
              <a:t> button to configure the Authorize.net payment method.</a:t>
            </a:r>
            <a:endParaRPr lang="en-US" dirty="0"/>
          </a:p>
        </p:txBody>
      </p:sp>
      <p:pic>
        <p:nvPicPr>
          <p:cNvPr id="5" name="Picture 4">
            <a:extLst>
              <a:ext uri="{FF2B5EF4-FFF2-40B4-BE49-F238E27FC236}">
                <a16:creationId xmlns:a16="http://schemas.microsoft.com/office/drawing/2014/main" id="{93B1AD5C-4D33-8CE4-021A-F779F80524B8}"/>
              </a:ext>
            </a:extLst>
          </p:cNvPr>
          <p:cNvPicPr>
            <a:picLocks noChangeAspect="1"/>
          </p:cNvPicPr>
          <p:nvPr/>
        </p:nvPicPr>
        <p:blipFill>
          <a:blip r:embed="rId2"/>
          <a:stretch>
            <a:fillRect/>
          </a:stretch>
        </p:blipFill>
        <p:spPr>
          <a:xfrm>
            <a:off x="6669741" y="885842"/>
            <a:ext cx="4916968" cy="1715633"/>
          </a:xfrm>
          <a:prstGeom prst="rect">
            <a:avLst/>
          </a:prstGeom>
        </p:spPr>
      </p:pic>
      <p:sp>
        <p:nvSpPr>
          <p:cNvPr id="7" name="TextBox 6">
            <a:extLst>
              <a:ext uri="{FF2B5EF4-FFF2-40B4-BE49-F238E27FC236}">
                <a16:creationId xmlns:a16="http://schemas.microsoft.com/office/drawing/2014/main" id="{BAB7AD68-3F23-6416-B776-170EE3373988}"/>
              </a:ext>
            </a:extLst>
          </p:cNvPr>
          <p:cNvSpPr txBox="1"/>
          <p:nvPr/>
        </p:nvSpPr>
        <p:spPr>
          <a:xfrm>
            <a:off x="4565021" y="3212551"/>
            <a:ext cx="7216588" cy="3046988"/>
          </a:xfrm>
          <a:prstGeom prst="rect">
            <a:avLst/>
          </a:prstGeom>
          <a:noFill/>
        </p:spPr>
        <p:txBody>
          <a:bodyPr wrap="square">
            <a:spAutoFit/>
          </a:bodyPr>
          <a:lstStyle/>
          <a:p>
            <a:pPr algn="just"/>
            <a:r>
              <a:rPr lang="en-US" sz="2400" b="1" i="0" dirty="0">
                <a:solidFill>
                  <a:srgbClr val="333333"/>
                </a:solidFill>
                <a:effectLst/>
                <a:latin typeface="inter-bold"/>
              </a:rPr>
              <a:t>Step 6:</a:t>
            </a:r>
            <a:r>
              <a:rPr lang="en-US" sz="2400" b="0" i="0" dirty="0">
                <a:solidFill>
                  <a:srgbClr val="333333"/>
                </a:solidFill>
                <a:effectLst/>
                <a:latin typeface="inter-regular"/>
              </a:rPr>
              <a:t> Once we saved the Authorized.net payment method, it will show up on the frontend with the criteria we have set from the backend. Customers can select their preferred payment method and place orders successfully.</a:t>
            </a:r>
          </a:p>
          <a:p>
            <a:pPr algn="just"/>
            <a:r>
              <a:rPr lang="en-US" sz="2400" b="0" i="0" dirty="0">
                <a:solidFill>
                  <a:srgbClr val="333333"/>
                </a:solidFill>
                <a:effectLst/>
                <a:latin typeface="inter-regular"/>
              </a:rPr>
              <a:t>Here the customers need to provide the credit card details like credit card number, expiry date, and CVV number to place an order.</a:t>
            </a:r>
          </a:p>
        </p:txBody>
      </p:sp>
      <p:pic>
        <p:nvPicPr>
          <p:cNvPr id="9" name="Picture 8">
            <a:extLst>
              <a:ext uri="{FF2B5EF4-FFF2-40B4-BE49-F238E27FC236}">
                <a16:creationId xmlns:a16="http://schemas.microsoft.com/office/drawing/2014/main" id="{500826B4-D4E1-566F-337C-5EA664DF5D8E}"/>
              </a:ext>
            </a:extLst>
          </p:cNvPr>
          <p:cNvPicPr>
            <a:picLocks noChangeAspect="1"/>
          </p:cNvPicPr>
          <p:nvPr/>
        </p:nvPicPr>
        <p:blipFill>
          <a:blip r:embed="rId3"/>
          <a:stretch>
            <a:fillRect/>
          </a:stretch>
        </p:blipFill>
        <p:spPr>
          <a:xfrm>
            <a:off x="114555" y="1630235"/>
            <a:ext cx="4450466" cy="5204911"/>
          </a:xfrm>
          <a:prstGeom prst="rect">
            <a:avLst/>
          </a:prstGeom>
        </p:spPr>
      </p:pic>
    </p:spTree>
    <p:extLst>
      <p:ext uri="{BB962C8B-B14F-4D97-AF65-F5344CB8AC3E}">
        <p14:creationId xmlns:p14="http://schemas.microsoft.com/office/powerpoint/2010/main" val="1119441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AFD6-BF87-7869-EB7C-93D198FE92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01B553-D081-13F9-FE11-0834612A359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17051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564992" y="367552"/>
            <a:ext cx="10018713" cy="5853953"/>
          </a:xfrm>
        </p:spPr>
        <p:txBody>
          <a:bodyPr>
            <a:normAutofit/>
          </a:bodyPr>
          <a:lstStyle/>
          <a:p>
            <a:pPr marL="0" indent="0" algn="just">
              <a:buNone/>
            </a:pPr>
            <a:r>
              <a:rPr lang="en-US" b="0" i="0" dirty="0">
                <a:effectLst/>
                <a:latin typeface="erdana"/>
              </a:rPr>
              <a:t>4. Zero Subtotal Checkout</a:t>
            </a:r>
          </a:p>
          <a:p>
            <a:pPr algn="just"/>
            <a:r>
              <a:rPr lang="en-US" b="0" i="0" dirty="0">
                <a:effectLst/>
                <a:latin typeface="inter-regular"/>
              </a:rPr>
              <a:t>Zero Subtotal Checkout is a payment method that is available only for orders created from the admin. It can be used for orders with a subtotal of zero that is taxed after a discount is applied. The Zero Subtotal checkout method is used when the subtotal of the order is zero means that the customer doesn't need to pay anything for purchase.</a:t>
            </a:r>
          </a:p>
          <a:p>
            <a:pPr marL="0" indent="0" algn="just">
              <a:spcBef>
                <a:spcPts val="0"/>
              </a:spcBef>
              <a:spcAft>
                <a:spcPts val="0"/>
              </a:spcAft>
              <a:buNone/>
            </a:pPr>
            <a:r>
              <a:rPr lang="en-US" b="1" i="0" dirty="0">
                <a:effectLst/>
                <a:latin typeface="inter-regular"/>
              </a:rPr>
              <a:t>For Example </a:t>
            </a:r>
            <a:r>
              <a:rPr lang="en-US" b="0" i="0" dirty="0">
                <a:effectLst/>
                <a:latin typeface="inter-regular"/>
              </a:rPr>
              <a:t>- The Zero Subtotal might be used in the following situations:</a:t>
            </a:r>
          </a:p>
          <a:p>
            <a:pPr marL="0" indent="0" algn="just">
              <a:spcBef>
                <a:spcPts val="0"/>
              </a:spcBef>
              <a:spcAft>
                <a:spcPts val="0"/>
              </a:spcAft>
              <a:buNone/>
            </a:pPr>
            <a:r>
              <a:rPr lang="en-US" b="0" i="0" dirty="0">
                <a:effectLst/>
                <a:latin typeface="inter-regular"/>
              </a:rPr>
              <a:t>	1. The discount covers the full price of the purchase, with no extra charges for shipping.</a:t>
            </a:r>
          </a:p>
          <a:p>
            <a:pPr marL="0" indent="0" algn="just">
              <a:spcBef>
                <a:spcPts val="0"/>
              </a:spcBef>
              <a:spcAft>
                <a:spcPts val="0"/>
              </a:spcAft>
              <a:buNone/>
            </a:pPr>
            <a:r>
              <a:rPr lang="en-US" b="0" i="0" dirty="0">
                <a:effectLst/>
                <a:latin typeface="inter-regular"/>
              </a:rPr>
              <a:t>	2. The price of the simple product is zero, and the Free Shipping is available.</a:t>
            </a:r>
          </a:p>
          <a:p>
            <a:pPr marL="0" indent="0" algn="just">
              <a:spcBef>
                <a:spcPts val="0"/>
              </a:spcBef>
              <a:spcAft>
                <a:spcPts val="0"/>
              </a:spcAft>
              <a:buNone/>
            </a:pPr>
            <a:r>
              <a:rPr lang="en-US" b="0" i="0" dirty="0">
                <a:effectLst/>
                <a:latin typeface="inter-regular"/>
              </a:rPr>
              <a:t>	3. The customer adds a virtual or downloadable product to the shopping cart, and the price equal to zero.</a:t>
            </a:r>
          </a:p>
          <a:p>
            <a:pPr marL="0" indent="0" algn="just">
              <a:spcBef>
                <a:spcPts val="0"/>
              </a:spcBef>
              <a:spcAft>
                <a:spcPts val="0"/>
              </a:spcAft>
              <a:buNone/>
            </a:pPr>
            <a:r>
              <a:rPr lang="en-US" b="0" i="0" dirty="0">
                <a:effectLst/>
                <a:latin typeface="inter-regular"/>
              </a:rPr>
              <a:t>	4. The coupon code covers the full price of the products and shipping.</a:t>
            </a:r>
          </a:p>
        </p:txBody>
      </p:sp>
    </p:spTree>
    <p:extLst>
      <p:ext uri="{BB962C8B-B14F-4D97-AF65-F5344CB8AC3E}">
        <p14:creationId xmlns:p14="http://schemas.microsoft.com/office/powerpoint/2010/main" val="262332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547063" y="1689846"/>
            <a:ext cx="10018713" cy="3124201"/>
          </a:xfrm>
        </p:spPr>
        <p:txBody>
          <a:bodyPr>
            <a:normAutofit lnSpcReduction="10000"/>
          </a:bodyPr>
          <a:lstStyle/>
          <a:p>
            <a:pPr marL="0" indent="0" algn="just">
              <a:buNone/>
            </a:pPr>
            <a:r>
              <a:rPr lang="en-US" b="0" i="0" dirty="0">
                <a:effectLst/>
                <a:latin typeface="erdana"/>
              </a:rPr>
              <a:t>5. Purchase Order (PO)</a:t>
            </a:r>
          </a:p>
          <a:p>
            <a:pPr algn="just"/>
            <a:r>
              <a:rPr lang="en-US" b="0" i="0" dirty="0">
                <a:solidFill>
                  <a:srgbClr val="333333"/>
                </a:solidFill>
                <a:effectLst/>
                <a:latin typeface="inter-regular"/>
              </a:rPr>
              <a:t>A purchase order (PO) allows the commercial customers to pay for authorized purchases by referencing the PO number. The purchase order (PO) is authorized and issued in advance by the company, which is making the purchase.</a:t>
            </a:r>
          </a:p>
          <a:p>
            <a:pPr algn="just"/>
            <a:r>
              <a:rPr lang="en-US" b="0" i="0" dirty="0">
                <a:solidFill>
                  <a:srgbClr val="333333"/>
                </a:solidFill>
                <a:effectLst/>
                <a:latin typeface="inter-regular"/>
              </a:rPr>
              <a:t>The customer needs to select the Purchase Order as the method of payment during checkout. On receiving the invoice receipt, the company processes the payment in their payable system, and pay for the purchase.</a:t>
            </a:r>
          </a:p>
          <a:p>
            <a:pPr marL="0" indent="0">
              <a:buNone/>
            </a:pPr>
            <a:endParaRPr lang="en-US" dirty="0"/>
          </a:p>
        </p:txBody>
      </p:sp>
    </p:spTree>
    <p:extLst>
      <p:ext uri="{BB962C8B-B14F-4D97-AF65-F5344CB8AC3E}">
        <p14:creationId xmlns:p14="http://schemas.microsoft.com/office/powerpoint/2010/main" val="1303747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582922" y="-71718"/>
            <a:ext cx="10018713" cy="6598023"/>
          </a:xfrm>
        </p:spPr>
        <p:txBody>
          <a:bodyPr>
            <a:normAutofit/>
          </a:bodyPr>
          <a:lstStyle/>
          <a:p>
            <a:pPr marL="0" indent="0" algn="just">
              <a:buNone/>
            </a:pPr>
            <a:r>
              <a:rPr lang="en-US" b="0" i="0" dirty="0">
                <a:effectLst/>
                <a:latin typeface="erdana"/>
              </a:rPr>
              <a:t>6. PayPal</a:t>
            </a:r>
          </a:p>
          <a:p>
            <a:pPr algn="just"/>
            <a:r>
              <a:rPr lang="en-US" b="0" i="0" dirty="0" err="1">
                <a:solidFill>
                  <a:srgbClr val="333333"/>
                </a:solidFill>
                <a:effectLst/>
                <a:latin typeface="inter-regular"/>
              </a:rPr>
              <a:t>Paypal</a:t>
            </a:r>
            <a:r>
              <a:rPr lang="en-US" b="0" i="0" dirty="0">
                <a:solidFill>
                  <a:srgbClr val="333333"/>
                </a:solidFill>
                <a:effectLst/>
                <a:latin typeface="inter-regular"/>
              </a:rPr>
              <a:t> is divided into three categories in Magento. Each of them has sub-methods that should be configured individually. In general, you must be a PayPal user to equip your store with these payment methods.</a:t>
            </a:r>
          </a:p>
          <a:p>
            <a:pPr algn="just"/>
            <a:r>
              <a:rPr lang="en-US" b="0" i="0" dirty="0">
                <a:solidFill>
                  <a:srgbClr val="333333"/>
                </a:solidFill>
                <a:effectLst/>
                <a:latin typeface="inter-regular"/>
              </a:rPr>
              <a:t>As a store owner, you can apply PayPal Payment (Standard, Pro, or Advanced) and Express Checkout to accept credit card payment.</a:t>
            </a:r>
          </a:p>
          <a:p>
            <a:pPr algn="just"/>
            <a:r>
              <a:rPr lang="en-US" b="1" i="0" dirty="0">
                <a:solidFill>
                  <a:srgbClr val="333333"/>
                </a:solidFill>
                <a:effectLst/>
                <a:latin typeface="inter-bold"/>
              </a:rPr>
              <a:t>PayPal Payment Standard</a:t>
            </a:r>
            <a:r>
              <a:rPr lang="en-US" b="0" i="0" dirty="0">
                <a:solidFill>
                  <a:srgbClr val="333333"/>
                </a:solidFill>
                <a:effectLst/>
                <a:latin typeface="inter-regular"/>
              </a:rPr>
              <a:t> is an easiest way to accept the online payments, we just add a checkout button to our website. It's completely free of cost and allows us to accept credit card and PayPal. The only drawback of PayPal Payment Standard is - it does not allow your customers to complete the checkout process on your site. So, to complete their payment, customers will be redirected to PayPal.</a:t>
            </a:r>
          </a:p>
          <a:p>
            <a:pPr algn="just"/>
            <a:r>
              <a:rPr lang="en-US" b="0" i="0" dirty="0">
                <a:solidFill>
                  <a:srgbClr val="333333"/>
                </a:solidFill>
                <a:effectLst/>
                <a:latin typeface="inter-regular"/>
              </a:rPr>
              <a:t>PayPal Express Checkout is a bit complicated, as it needs either a premier or business account. The customer just taps the "</a:t>
            </a:r>
            <a:r>
              <a:rPr lang="en-US" b="1" i="0" dirty="0">
                <a:solidFill>
                  <a:srgbClr val="333333"/>
                </a:solidFill>
                <a:effectLst/>
                <a:latin typeface="inter-bold"/>
              </a:rPr>
              <a:t>Check with PayPal</a:t>
            </a:r>
            <a:r>
              <a:rPr lang="en-US" b="0" i="0" dirty="0">
                <a:solidFill>
                  <a:srgbClr val="333333"/>
                </a:solidFill>
                <a:effectLst/>
                <a:latin typeface="inter-regular"/>
              </a:rPr>
              <a:t>" button and complete the payment with 3 steps.</a:t>
            </a:r>
          </a:p>
        </p:txBody>
      </p:sp>
    </p:spTree>
    <p:extLst>
      <p:ext uri="{BB962C8B-B14F-4D97-AF65-F5344CB8AC3E}">
        <p14:creationId xmlns:p14="http://schemas.microsoft.com/office/powerpoint/2010/main" val="3824941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F75C-EF90-A9D3-A38A-4DF21B26B624}"/>
              </a:ext>
            </a:extLst>
          </p:cNvPr>
          <p:cNvSpPr>
            <a:spLocks noGrp="1"/>
          </p:cNvSpPr>
          <p:nvPr>
            <p:ph idx="1"/>
          </p:nvPr>
        </p:nvSpPr>
        <p:spPr>
          <a:xfrm>
            <a:off x="1484310" y="143435"/>
            <a:ext cx="10018713" cy="6293224"/>
          </a:xfrm>
        </p:spPr>
        <p:txBody>
          <a:bodyPr>
            <a:normAutofit/>
          </a:bodyPr>
          <a:lstStyle/>
          <a:p>
            <a:pPr marL="0" indent="0" algn="just">
              <a:buNone/>
            </a:pPr>
            <a:r>
              <a:rPr lang="en-US" b="0" i="0" dirty="0">
                <a:solidFill>
                  <a:srgbClr val="610B4B"/>
                </a:solidFill>
                <a:effectLst/>
                <a:latin typeface="erdana"/>
              </a:rPr>
              <a:t>7. Authorize.net</a:t>
            </a:r>
          </a:p>
          <a:p>
            <a:pPr algn="just"/>
            <a:r>
              <a:rPr lang="en-US" b="0" i="0" dirty="0">
                <a:solidFill>
                  <a:srgbClr val="333333"/>
                </a:solidFill>
                <a:effectLst/>
                <a:latin typeface="inter-regular"/>
              </a:rPr>
              <a:t>It is one of the most popular onsite payment gateways, which is included in Magento 2 by default. It allows the customer to complete the checkout process without leaving a website. All the information of a customer is transmitted through a security gateway.</a:t>
            </a:r>
          </a:p>
          <a:p>
            <a:pPr algn="just"/>
            <a:r>
              <a:rPr lang="en-US" b="0" i="0" dirty="0">
                <a:solidFill>
                  <a:srgbClr val="333333"/>
                </a:solidFill>
                <a:effectLst/>
                <a:latin typeface="inter-regular"/>
              </a:rPr>
              <a:t>This feature saves the time of the customer and makes the payment process easier.</a:t>
            </a:r>
          </a:p>
          <a:p>
            <a:pPr marL="0" indent="0" algn="just">
              <a:buNone/>
            </a:pPr>
            <a:r>
              <a:rPr lang="en-US" b="0" i="0" dirty="0">
                <a:solidFill>
                  <a:srgbClr val="610B4B"/>
                </a:solidFill>
                <a:effectLst/>
                <a:latin typeface="erdana"/>
              </a:rPr>
              <a:t>8. Braintree</a:t>
            </a:r>
          </a:p>
          <a:p>
            <a:pPr algn="just"/>
            <a:r>
              <a:rPr lang="en-US" b="0" i="0" dirty="0">
                <a:solidFill>
                  <a:srgbClr val="333333"/>
                </a:solidFill>
                <a:effectLst/>
                <a:latin typeface="inter-regular"/>
              </a:rPr>
              <a:t>Braintree is a PayPal company which provides a wide range of payment methods in one service. By activating this, the store owners are able to receive payments via different credit and debit cards and PayPal.</a:t>
            </a:r>
          </a:p>
        </p:txBody>
      </p:sp>
    </p:spTree>
    <p:extLst>
      <p:ext uri="{BB962C8B-B14F-4D97-AF65-F5344CB8AC3E}">
        <p14:creationId xmlns:p14="http://schemas.microsoft.com/office/powerpoint/2010/main" val="6324104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184</TotalTime>
  <Words>3379</Words>
  <Application>Microsoft Office PowerPoint</Application>
  <PresentationFormat>Widescreen</PresentationFormat>
  <Paragraphs>165</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Corbel</vt:lpstr>
      <vt:lpstr>erdana</vt:lpstr>
      <vt:lpstr>inter-bold</vt:lpstr>
      <vt:lpstr>inter-regular</vt:lpstr>
      <vt:lpstr>Times New Roman</vt:lpstr>
      <vt:lpstr>Parallax</vt:lpstr>
      <vt:lpstr>Payment Setup </vt:lpstr>
      <vt:lpstr>PowerPoint Presentation</vt:lpstr>
      <vt:lpstr>Payment Methods   </vt:lpstr>
      <vt:lpstr>PowerPoint Presentation</vt:lpstr>
      <vt:lpstr>PowerPoint Presentation</vt:lpstr>
      <vt:lpstr>PowerPoint Presentation</vt:lpstr>
      <vt:lpstr>PowerPoint Presentation</vt:lpstr>
      <vt:lpstr>PowerPoint Presentation</vt:lpstr>
      <vt:lpstr>PowerPoint Presentation</vt:lpstr>
      <vt:lpstr>Setup PayPal Payment</vt:lpstr>
      <vt:lpstr>PowerPoint Presentation</vt:lpstr>
      <vt:lpstr>PowerPoint Presentation</vt:lpstr>
      <vt:lpstr>PowerPoint Presentation</vt:lpstr>
      <vt:lpstr>PowerPoint Presentation</vt:lpstr>
      <vt:lpstr>PowerPoint Presentation</vt:lpstr>
      <vt:lpstr>PowerPoint Presentation</vt:lpstr>
      <vt:lpstr>Create a PayPal Account and get API Credentials</vt:lpstr>
      <vt:lpstr>PowerPoint Presentation</vt:lpstr>
      <vt:lpstr>PowerPoint Presentation</vt:lpstr>
      <vt:lpstr>PowerPoint Presentation</vt:lpstr>
      <vt:lpstr>Setup Check/Money Order payment method </vt:lpstr>
      <vt:lpstr>PowerPoint Presentation</vt:lpstr>
      <vt:lpstr>PowerPoint Presentation</vt:lpstr>
      <vt:lpstr>set up Bank Transfer payment method</vt:lpstr>
      <vt:lpstr>PowerPoint Presentation</vt:lpstr>
      <vt:lpstr>PowerPoint Presentation</vt:lpstr>
      <vt:lpstr>set up Cash on Delivery (COD) payment method</vt:lpstr>
      <vt:lpstr>PowerPoint Presentation</vt:lpstr>
      <vt:lpstr>PowerPoint Presentation</vt:lpstr>
      <vt:lpstr>set up Zero Subtotal Checkout payment method </vt:lpstr>
      <vt:lpstr>PowerPoint Presentation</vt:lpstr>
      <vt:lpstr>PowerPoint Presentation</vt:lpstr>
      <vt:lpstr>set up Purchase Order (PO) payment method </vt:lpstr>
      <vt:lpstr>PowerPoint Presentation</vt:lpstr>
      <vt:lpstr>PowerPoint Presentation</vt:lpstr>
      <vt:lpstr>set up Authorize.net 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Payment Setup </dc:title>
  <dc:creator>Mai Hồ Ánh Thư (35231020264)</dc:creator>
  <cp:lastModifiedBy>Hao Lee</cp:lastModifiedBy>
  <cp:revision>3</cp:revision>
  <dcterms:created xsi:type="dcterms:W3CDTF">2023-12-07T15:31:04Z</dcterms:created>
  <dcterms:modified xsi:type="dcterms:W3CDTF">2023-12-11T00:18:29Z</dcterms:modified>
</cp:coreProperties>
</file>